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671" r:id="rId2"/>
    <p:sldId id="637" r:id="rId3"/>
    <p:sldId id="702" r:id="rId4"/>
    <p:sldId id="703" r:id="rId5"/>
    <p:sldId id="700" r:id="rId6"/>
    <p:sldId id="701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10" r:id="rId18"/>
    <p:sldId id="672" r:id="rId19"/>
    <p:sldId id="673" r:id="rId20"/>
    <p:sldId id="674" r:id="rId21"/>
    <p:sldId id="611" r:id="rId22"/>
    <p:sldId id="612" r:id="rId23"/>
    <p:sldId id="627" r:id="rId24"/>
    <p:sldId id="613" r:id="rId25"/>
    <p:sldId id="614" r:id="rId26"/>
    <p:sldId id="628" r:id="rId27"/>
    <p:sldId id="629" r:id="rId28"/>
    <p:sldId id="638" r:id="rId29"/>
    <p:sldId id="639" r:id="rId30"/>
    <p:sldId id="630" r:id="rId31"/>
    <p:sldId id="619" r:id="rId32"/>
    <p:sldId id="620" r:id="rId33"/>
    <p:sldId id="621" r:id="rId34"/>
    <p:sldId id="622" r:id="rId35"/>
    <p:sldId id="623" r:id="rId36"/>
    <p:sldId id="624" r:id="rId37"/>
    <p:sldId id="625" r:id="rId38"/>
    <p:sldId id="626" r:id="rId39"/>
    <p:sldId id="631" r:id="rId40"/>
    <p:sldId id="632" r:id="rId41"/>
    <p:sldId id="633" r:id="rId42"/>
    <p:sldId id="678" r:id="rId43"/>
    <p:sldId id="679" r:id="rId44"/>
    <p:sldId id="597" r:id="rId45"/>
    <p:sldId id="634" r:id="rId46"/>
    <p:sldId id="555" r:id="rId47"/>
    <p:sldId id="675" r:id="rId48"/>
    <p:sldId id="676" r:id="rId49"/>
    <p:sldId id="648" r:id="rId50"/>
    <p:sldId id="643" r:id="rId51"/>
    <p:sldId id="644" r:id="rId52"/>
    <p:sldId id="645" r:id="rId53"/>
    <p:sldId id="646" r:id="rId54"/>
    <p:sldId id="647" r:id="rId55"/>
    <p:sldId id="652" r:id="rId56"/>
    <p:sldId id="654" r:id="rId57"/>
    <p:sldId id="653" r:id="rId58"/>
    <p:sldId id="655" r:id="rId59"/>
    <p:sldId id="656" r:id="rId60"/>
    <p:sldId id="657" r:id="rId61"/>
    <p:sldId id="658" r:id="rId62"/>
    <p:sldId id="585" r:id="rId63"/>
    <p:sldId id="677" r:id="rId64"/>
    <p:sldId id="586" r:id="rId65"/>
    <p:sldId id="587" r:id="rId66"/>
    <p:sldId id="588" r:id="rId67"/>
    <p:sldId id="589" r:id="rId68"/>
    <p:sldId id="590" r:id="rId69"/>
    <p:sldId id="664" r:id="rId70"/>
    <p:sldId id="591" r:id="rId71"/>
    <p:sldId id="680" r:id="rId72"/>
    <p:sldId id="681" r:id="rId73"/>
    <p:sldId id="682" r:id="rId74"/>
    <p:sldId id="683" r:id="rId75"/>
    <p:sldId id="684" r:id="rId76"/>
    <p:sldId id="685" r:id="rId77"/>
    <p:sldId id="686" r:id="rId78"/>
    <p:sldId id="687" r:id="rId79"/>
    <p:sldId id="635" r:id="rId80"/>
    <p:sldId id="576" r:id="rId81"/>
    <p:sldId id="636" r:id="rId8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2000C"/>
    <a:srgbClr val="0AA676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3" autoAdjust="0"/>
    <p:restoredTop sz="99658" autoAdjust="0"/>
  </p:normalViewPr>
  <p:slideViewPr>
    <p:cSldViewPr>
      <p:cViewPr varScale="1">
        <p:scale>
          <a:sx n="92" d="100"/>
          <a:sy n="92" d="100"/>
        </p:scale>
        <p:origin x="-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16.4</c:v>
                </c:pt>
                <c:pt idx="1">
                  <c:v>26.2</c:v>
                </c:pt>
                <c:pt idx="2">
                  <c:v>27.0</c:v>
                </c:pt>
                <c:pt idx="3">
                  <c:v>27.0</c:v>
                </c:pt>
                <c:pt idx="4">
                  <c:v>29.6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9524648"/>
        <c:axId val="2109527816"/>
      </c:barChart>
      <c:catAx>
        <c:axId val="2109524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9527816"/>
        <c:crosses val="autoZero"/>
        <c:auto val="1"/>
        <c:lblAlgn val="ctr"/>
        <c:lblOffset val="100"/>
        <c:noMultiLvlLbl val="0"/>
      </c:catAx>
      <c:valAx>
        <c:axId val="2109527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9524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Relationship Id="rId2" Type="http://schemas.openxmlformats.org/officeDocument/2006/relationships/image" Target="../media/image1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4AAD-5522-4C8A-867C-EAF59355C05C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6E2D-6BBD-405C-887E-80D22F0C9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4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F5A4DD30-3B45-4066-88A4-BB1CE0937140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8D7714B3-73B8-470F-B6CD-433CBAA602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052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tificial_neural_network" TargetMode="External"/><Relationship Id="rId4" Type="http://schemas.openxmlformats.org/officeDocument/2006/relationships/hyperlink" Target="http://en.wikipedia.org/wiki/Hubel" TargetMode="External"/><Relationship Id="rId5" Type="http://schemas.openxmlformats.org/officeDocument/2006/relationships/hyperlink" Target="http://en.wikipedia.org/wiki/Torsten_Wiese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3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C91956D-8353-4B01-BDE7-DC7754519820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8E09E8E-F1D0-4B93-BF98-03D1D2D5B684}" type="slidenum">
              <a:rPr lang="en-US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43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44388" name="Notes Placeholder 2"/>
          <p:cNvSpPr>
            <a:spLocks noGrp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188" tIns="49093" rIns="98188" bIns="49093"/>
          <a:lstStyle/>
          <a:p>
            <a:pPr eaLnBrk="1" hangingPunct="1"/>
            <a:endParaRPr lang="en-US" smtClean="0"/>
          </a:p>
        </p:txBody>
      </p:sp>
      <p:sp>
        <p:nvSpPr>
          <p:cNvPr id="144389" name="Slide Number Placeholder 3"/>
          <p:cNvSpPr txBox="1">
            <a:spLocks noGrp="1"/>
          </p:cNvSpPr>
          <p:nvPr/>
        </p:nvSpPr>
        <p:spPr bwMode="auto">
          <a:xfrm>
            <a:off x="4146974" y="9121140"/>
            <a:ext cx="3168226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8188" tIns="49093" rIns="98188" bIns="49093" anchor="b"/>
          <a:lstStyle>
            <a:lvl1pPr defTabSz="9271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71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B56B1CA-0D8F-41B5-91CA-D292BE1FEF9E}" type="slidenum">
              <a:rPr lang="de-CH" sz="1300">
                <a:solidFill>
                  <a:srgbClr val="000000"/>
                </a:solidFill>
                <a:latin typeface="Times New Roman" pitchFamily="18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CH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(possibly weighted) </a:t>
            </a:r>
          </a:p>
          <a:p>
            <a:pPr eaLnBrk="1" hangingPunct="1"/>
            <a:r>
              <a:rPr lang="en-US" smtClean="0"/>
              <a:t>Cosine similarity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8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02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3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2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56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943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897388-7341-9C45-8BEE-4EA042CD14E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1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3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550506-35C8-47A8-A804-481DCF32AAAA}" type="slidenum">
              <a:rPr lang="en-US" sz="1100">
                <a:solidFill>
                  <a:prstClr val="black"/>
                </a:solidFill>
              </a:rPr>
              <a:pPr/>
              <a:t>3</a:t>
            </a:fld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6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clear that classic methods, e.g.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convnets</a:t>
            </a:r>
            <a:r>
              <a:rPr lang="en-US" baseline="0" dirty="0" smtClean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05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D. Hubel and T. Wiesel (1959, 1962, Nobel Prize 1981)</a:t>
            </a:r>
          </a:p>
          <a:p>
            <a:r>
              <a:rPr lang="en-US" sz="2500" dirty="0" smtClean="0"/>
              <a:t>Visual </a:t>
            </a:r>
            <a:r>
              <a:rPr lang="en-US" sz="2500" dirty="0"/>
              <a:t>cortex consists of a hierarchy of </a:t>
            </a:r>
            <a:r>
              <a:rPr lang="en-US" sz="2500" i="1" dirty="0"/>
              <a:t>simple</a:t>
            </a:r>
            <a:r>
              <a:rPr lang="en-US" sz="2500" dirty="0"/>
              <a:t>, </a:t>
            </a:r>
            <a:r>
              <a:rPr lang="en-US" sz="2500" i="1" dirty="0"/>
              <a:t>complex</a:t>
            </a:r>
            <a:r>
              <a:rPr lang="en-US" sz="2500" dirty="0"/>
              <a:t>, and </a:t>
            </a:r>
            <a:r>
              <a:rPr lang="en-US" sz="2500" i="1" dirty="0"/>
              <a:t>hyper-complex</a:t>
            </a:r>
            <a:r>
              <a:rPr lang="en-US" sz="2500" dirty="0"/>
              <a:t> cells </a:t>
            </a:r>
            <a:endParaRPr lang="en-US" sz="2500" dirty="0" smtClean="0"/>
          </a:p>
          <a:p>
            <a:r>
              <a:rPr lang="en-US" dirty="0" smtClean="0"/>
              <a:t>In one experiment, done in 1959, they inserted a microelectrode into the primary visual cortex of an anesthetized cat. They then projected patterns of light and dark on a screen in front of the cat. </a:t>
            </a:r>
          </a:p>
          <a:p>
            <a:pPr marL="422893" lvl="1"/>
            <a:endParaRPr lang="en-US" dirty="0" smtClean="0"/>
          </a:p>
          <a:p>
            <a:pPr defTabSz="966612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856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simple cells: neurons</a:t>
            </a:r>
            <a:r>
              <a:rPr lang="en-US" baseline="0" dirty="0" smtClean="0"/>
              <a:t> that </a:t>
            </a:r>
            <a:r>
              <a:rPr lang="en-US" dirty="0" smtClean="0"/>
              <a:t>fire rapidly when presented with lines at one angle (</a:t>
            </a:r>
            <a:r>
              <a:rPr lang="en-US" sz="1300" dirty="0"/>
              <a:t>orientation-sensitive)</a:t>
            </a:r>
            <a:r>
              <a:rPr lang="en-US" dirty="0" smtClean="0"/>
              <a:t>. Respond</a:t>
            </a:r>
            <a:r>
              <a:rPr lang="en-US" baseline="0" dirty="0" smtClean="0"/>
              <a:t> to</a:t>
            </a:r>
            <a:r>
              <a:rPr lang="en-US" dirty="0" smtClean="0"/>
              <a:t> light patterns and dark patterns differently. </a:t>
            </a:r>
            <a:r>
              <a:rPr lang="en-US" baseline="0" dirty="0" smtClean="0"/>
              <a:t> F</a:t>
            </a:r>
            <a:r>
              <a:rPr lang="en-US" sz="1300" dirty="0"/>
              <a:t>ound all over the visual cortex.</a:t>
            </a:r>
          </a:p>
          <a:p>
            <a:pPr defTabSz="966612">
              <a:defRPr/>
            </a:pPr>
            <a:r>
              <a:rPr lang="en-US" sz="1300" dirty="0"/>
              <a:t>with excitatory and inhibitory regions (represented by white and gray regions)</a:t>
            </a:r>
          </a:p>
          <a:p>
            <a:pPr defTabSz="966612">
              <a:defRPr/>
            </a:pPr>
            <a:endParaRPr lang="en-US" dirty="0" smtClean="0"/>
          </a:p>
          <a:p>
            <a:pPr defTabSz="966612">
              <a:defRPr/>
            </a:pPr>
            <a:r>
              <a:rPr lang="en-US" dirty="0" smtClean="0"/>
              <a:t>complex cells: detect edges regardless of where they were placed in the receptive field of the neuron and could preferentially detect motion in certain directions.</a:t>
            </a:r>
          </a:p>
          <a:p>
            <a:pPr defTabSz="966612">
              <a:defRPr/>
            </a:pPr>
            <a:r>
              <a:rPr lang="en-US" sz="1300" dirty="0"/>
              <a:t>respond in a contrast-insensitive manner, i.e. the same cell might respond to a dark/light edge </a:t>
            </a:r>
            <a:r>
              <a:rPr lang="en-US" sz="1300" i="1" dirty="0"/>
              <a:t>and</a:t>
            </a:r>
            <a:r>
              <a:rPr lang="en-US" sz="1300" dirty="0"/>
              <a:t> a light/dark edge but only if it were at the proper orientation. Furthermore, the complex cells would respond to their edges in a larger region of the visual field. This suggested that complex cells received input from lower level simple cells by way of a receptive field.</a:t>
            </a:r>
          </a:p>
          <a:p>
            <a:pPr defTabSz="966612">
              <a:defRPr/>
            </a:pPr>
            <a:endParaRPr lang="en-US" dirty="0" smtClean="0"/>
          </a:p>
          <a:p>
            <a:pPr defTabSz="966612">
              <a:defRPr/>
            </a:pPr>
            <a:r>
              <a:rPr lang="en-US" sz="1300" dirty="0"/>
              <a:t>"</a:t>
            </a:r>
            <a:r>
              <a:rPr lang="en-US" sz="1300" dirty="0" err="1"/>
              <a:t>hypercomplex</a:t>
            </a:r>
            <a:r>
              <a:rPr lang="en-US" sz="1300" dirty="0"/>
              <a:t>" cells: respond to more complex combinations of the simple features, for example to two edges at right angles to each other in a yet larger region of the visual field.</a:t>
            </a:r>
          </a:p>
          <a:p>
            <a:pPr defTabSz="966612">
              <a:defRPr/>
            </a:pPr>
            <a:endParaRPr lang="en-US" dirty="0" smtClean="0"/>
          </a:p>
          <a:p>
            <a:pPr defTabSz="966612">
              <a:defRPr/>
            </a:pPr>
            <a:r>
              <a:rPr lang="en-US" dirty="0" smtClean="0"/>
              <a:t>These studies showed how the visual system constructs complex representations of visual information from simple stimulus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373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 hierarchical, multilayered </a:t>
            </a:r>
            <a:r>
              <a:rPr lang="en-US" sz="1300" dirty="0">
                <a:hlinkClick r:id="rId3" tooltip="Artificial neural network"/>
              </a:rPr>
              <a:t>artificial neural network</a:t>
            </a:r>
            <a:r>
              <a:rPr lang="en-US" sz="1300" dirty="0"/>
              <a:t>  inspired by the model proposed by </a:t>
            </a:r>
            <a:r>
              <a:rPr lang="en-US" sz="1300" dirty="0">
                <a:hlinkClick r:id="rId4" tooltip="Hubel"/>
              </a:rPr>
              <a:t>Hubel</a:t>
            </a:r>
            <a:r>
              <a:rPr lang="en-US" sz="1300" dirty="0"/>
              <a:t> &amp; </a:t>
            </a:r>
            <a:r>
              <a:rPr lang="en-US" sz="1300" dirty="0">
                <a:hlinkClick r:id="rId5" tooltip="Torsten Wiesel"/>
              </a:rPr>
              <a:t>Wiesel</a:t>
            </a:r>
            <a:r>
              <a:rPr lang="en-US" sz="1300" dirty="0"/>
              <a:t> in 1959</a:t>
            </a:r>
          </a:p>
          <a:p>
            <a:endParaRPr lang="en-US" sz="1300" dirty="0"/>
          </a:p>
          <a:p>
            <a:r>
              <a:rPr lang="en-US" dirty="0" smtClean="0"/>
              <a:t>The </a:t>
            </a:r>
            <a:r>
              <a:rPr lang="en-US" dirty="0" err="1" smtClean="0"/>
              <a:t>neocognitron</a:t>
            </a:r>
            <a:r>
              <a:rPr lang="en-US" dirty="0" smtClean="0"/>
              <a:t> is a natural extension of these cascading models. The </a:t>
            </a:r>
            <a:r>
              <a:rPr lang="en-US" dirty="0" err="1" smtClean="0"/>
              <a:t>neocognitron</a:t>
            </a:r>
            <a:r>
              <a:rPr lang="en-US" dirty="0" smtClean="0"/>
              <a:t> consists of multiple types of cells, the most important of which are called S-cells and C-cells.[2] The local features are extracted by S-cells, and these features' deformation, such as local shifts, are tolerated by C-cells. Local features in the input are integrated gradually and classified in the higher layers.[3] The idea of local feature integration is in several other models, such as </a:t>
            </a:r>
            <a:r>
              <a:rPr lang="en-US" dirty="0" err="1" smtClean="0"/>
              <a:t>LeNet</a:t>
            </a:r>
            <a:r>
              <a:rPr lang="en-US" dirty="0" smtClean="0"/>
              <a:t> and SIFT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93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each neuron to only a local region of the input 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93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680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Translation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61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02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D5EB2-4CC1-0E4D-A149-A27675925D18}" type="slidenum">
              <a:rPr lang="en-US">
                <a:latin typeface="Calibri" charset="0"/>
              </a:rPr>
              <a:pPr eaLnBrk="1" hangingPunct="1"/>
              <a:t>37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6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615C-B6E7-40A3-B4D3-06D8C7FEAC79}" type="slidenum">
              <a:rPr lang="en-US" sz="1100">
                <a:solidFill>
                  <a:prstClr val="black"/>
                </a:solidFill>
              </a:rPr>
              <a:pPr/>
              <a:t>4</a:t>
            </a:fld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95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69D18E-A186-7346-8D37-80FBCA8F9CA9}" type="slidenum">
              <a:rPr lang="en-US">
                <a:latin typeface="Calibri" charset="0"/>
              </a:rPr>
              <a:pPr eaLnBrk="1" hangingPunct="1"/>
              <a:t>38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5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Two-GPU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4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11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757238"/>
            <a:ext cx="5040313" cy="3779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80290" y="4788599"/>
            <a:ext cx="6242303" cy="398836"/>
          </a:xfrm>
          <a:prstGeom prst="rect">
            <a:avLst/>
          </a:prstGeom>
        </p:spPr>
        <p:txBody>
          <a:bodyPr lIns="102163" tIns="102163" rIns="102163" bIns="102163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Best non-</a:t>
            </a:r>
            <a:r>
              <a:rPr lang="en-US" dirty="0" err="1" smtClean="0"/>
              <a:t>convnet</a:t>
            </a:r>
            <a:r>
              <a:rPr lang="en-US" dirty="0" smtClean="0"/>
              <a:t> in 2012: 26.2%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416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cs typeface="Adobe Caslon Pro"/>
              </a:rPr>
              <a:t>Patches from validation images that give maximal activation of a given feature map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65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611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35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73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57238"/>
            <a:ext cx="5040312" cy="3779837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0384" y="4788601"/>
            <a:ext cx="5722112" cy="4536567"/>
          </a:xfrm>
        </p:spPr>
        <p:txBody>
          <a:bodyPr/>
          <a:lstStyle/>
          <a:p>
            <a:pPr defTabSz="1021624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1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3392E4B-694E-4DE7-BB60-5AF238EF6514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9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6DCF678-5B78-4FE8-95E0-217635C8B72B}" type="slidenum">
              <a:rPr lang="en-US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188" tIns="49093" rIns="98188" bIns="49093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2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D05BEAF-E8F9-4BA6-9538-3EF5563BF7BA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1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6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69A33-7FA7-4239-B156-665DE5557EF6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85A0B-3CCD-4BD4-837A-D41E6B8EB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3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BE9F7-7770-4284-886C-3987DBD326D3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2C04B-5647-49D6-B8AB-10F41DABE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5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120D5-1B7B-443A-BCC0-CA6FF10C9970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F61A-4251-4F40-95D1-9277F11A5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1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FEFB5-940C-492B-8D2F-0FB7D667C541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BF58B-3786-4014-87A8-E937A948EE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0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8C1A-1817-4E4D-95E9-22A13F209695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34621-6FCF-486C-B6EB-25722E12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5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FFF2-832B-412E-A6E5-695F831E965A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1B518-DA5A-4198-B9AE-D79FD64DBB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00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6BE0C-F7C1-46E8-8134-7E83EEF29E44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8FF0-17CA-422C-9448-105878A988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994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2ED29-F1DE-4A20-B0AB-D770B50F778F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D28DA-7E9B-4E85-9D7A-580253ABE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10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CC24-510D-4158-B6A4-D92B643335A5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E91BF-1D93-46A6-BC14-C0D2291C2A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3B859-1B71-4B8E-891F-45F041B8E4EF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8E5BB-2E5D-4BB0-9399-9D150EDE4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92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00F5E-9737-4BFA-A4E0-7F08813C0D2C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4ADEC-D7BE-4A5F-AB78-3DE99F7E1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42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E6D8B6E8-8C90-4D6F-99DF-9F6E9BA914DE}" type="datetimeFigureOut">
              <a:rPr lang="en-US" altLang="en-US"/>
              <a:pPr>
                <a:defRPr/>
              </a:pPr>
              <a:t>4/27/17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FC527DF-0EF7-4469-90AB-90A911848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36.emf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oleObject" Target="../embeddings/oleObject4.bin"/><Relationship Id="rId16" Type="http://schemas.openxmlformats.org/officeDocument/2006/relationships/image" Target="../media/image3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8.jpe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jpe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jpg"/><Relationship Id="rId1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jpg"/><Relationship Id="rId4" Type="http://schemas.openxmlformats.org/officeDocument/2006/relationships/hyperlink" Target="https://www.cs.ubc.ca/~lowe/papers/ijcv04.pdf" TargetMode="External"/><Relationship Id="rId5" Type="http://schemas.openxmlformats.org/officeDocument/2006/relationships/hyperlink" Target="http://lear.inrialpes.fr/people/triggs/pubs/Dalal-cvpr05.pdf" TargetMode="External"/><Relationship Id="rId6" Type="http://schemas.openxmlformats.org/officeDocument/2006/relationships/hyperlink" Target="http://www.di.ens.fr/sierra/pdfs/cvpr06b.pdf" TargetMode="External"/><Relationship Id="rId7" Type="http://schemas.openxmlformats.org/officeDocument/2006/relationships/hyperlink" Target="http://www.cs.berkeley.edu/~rbg/latent/" TargetMode="External"/><Relationship Id="rId8" Type="http://schemas.openxmlformats.org/officeDocument/2006/relationships/hyperlink" Target="https://staff.fnwi.uva.nl/th.gevers/pub/GeversPAMI10.pdf" TargetMode="External"/><Relationship Id="rId9" Type="http://schemas.openxmlformats.org/officeDocument/2006/relationships/image" Target="../media/image66.jpg"/><Relationship Id="rId10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5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jpeg"/><Relationship Id="rId5" Type="http://schemas.openxmlformats.org/officeDocument/2006/relationships/hyperlink" Target="http://hubel.med.harvard.edu/" TargetMode="External"/><Relationship Id="rId6" Type="http://schemas.openxmlformats.org/officeDocument/2006/relationships/hyperlink" Target="https://www.youtube.com/watch?v=Yoo4GWiAx9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5.jpe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Backpropag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spr08/cos598B/Readings/Fukushima1980.pdf" TargetMode="External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0.png"/><Relationship Id="rId5" Type="http://schemas.openxmlformats.org/officeDocument/2006/relationships/hyperlink" Target="http://yann.lecun.com/exdb/publis/pdf/lecun-01a.pdf" TargetMode="External"/><Relationship Id="rId6" Type="http://schemas.openxmlformats.org/officeDocument/2006/relationships/image" Target="../media/image81.jpeg"/><Relationship Id="rId7" Type="http://schemas.openxmlformats.org/officeDocument/2006/relationships/image" Target="../media/image82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hyperlink" Target="http://www.cs.toronto.edu/~fritz/absps/imagene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hyperlink" Target="http://www.cs.toronto.edu/~fritz/absps/imagene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karpathy.github.io/2014/09/02/what-i-learned-from-competing-against-a-convnet-on-imagene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tp.cs.nyu.edu/~fergus/papers/zeilerECCV2014.pdf" TargetMode="External"/><Relationship Id="rId3" Type="http://schemas.openxmlformats.org/officeDocument/2006/relationships/image" Target="../media/image11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4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4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hyperlink" Target="http://ftp.cs.nyu.edu/~fergus/papers/zeilerECCV2014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4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png"/><Relationship Id="rId3" Type="http://schemas.openxmlformats.org/officeDocument/2006/relationships/hyperlink" Target="http://arxiv.org/pdf/1312.6199v4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3/30/breaking-convnets/" TargetMode="External"/><Relationship Id="rId4" Type="http://schemas.openxmlformats.org/officeDocument/2006/relationships/hyperlink" Target="http://arxiv.org/pdf/1412.6572.pdf" TargetMode="External"/><Relationship Id="rId5" Type="http://schemas.openxmlformats.org/officeDocument/2006/relationships/oleObject" Target="../embeddings/oleObject5.bin"/><Relationship Id="rId6" Type="http://schemas.openxmlformats.org/officeDocument/2006/relationships/image" Target="../media/image121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22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23.emf"/><Relationship Id="rId9" Type="http://schemas.openxmlformats.org/officeDocument/2006/relationships/hyperlink" Target="http://karpathy.github.io/2015/03/30/breaking-convnets/" TargetMode="External"/><Relationship Id="rId10" Type="http://schemas.openxmlformats.org/officeDocument/2006/relationships/hyperlink" Target="http://arxiv.org/pdf/1412.6572.pdf" TargetMode="Externa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Relationship Id="rId3" Type="http://schemas.openxmlformats.org/officeDocument/2006/relationships/hyperlink" Target="http://arxiv.org/pdf/1412.1897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Relationship Id="rId3" Type="http://schemas.openxmlformats.org/officeDocument/2006/relationships/hyperlink" Target="http://arxiv.org/pdf/1412.1897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7.wmf"/><Relationship Id="rId8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Relationship Id="rId3" Type="http://schemas.openxmlformats.org/officeDocument/2006/relationships/hyperlink" Target="http://arxiv.org/pdf/1412.1897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Relationship Id="rId3" Type="http://schemas.openxmlformats.org/officeDocument/2006/relationships/hyperlink" Target="http://arxiv.org/pdf/1412.1897.pdf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hyperlink" Target="http://www.cs.berkeley.edu/~rbg/papers/r-cnn-cvpr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4" Type="http://schemas.openxmlformats.org/officeDocument/2006/relationships/hyperlink" Target="http://www.cs.berkeley.edu/~jonlong/long_shelhamer_fcn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hyperlink" Target="http://arxiv.org/pdf/1412.1123.pdf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hyperlink" Target="http://arxiv.org/pdf/1312.4659v3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hyperlink" Target="http://arxiv.org/pdf/1503.03832v1.pdf" TargetMode="External"/><Relationship Id="rId7" Type="http://schemas.openxmlformats.org/officeDocument/2006/relationships/hyperlink" Target="http://arxiv.org/pdf/1409.4326v1.pdf" TargetMode="External"/><Relationship Id="rId8" Type="http://schemas.openxmlformats.org/officeDocument/2006/relationships/hyperlink" Target="http://arxiv.org/pdf/1504.03641.pdf" TargetMode="External"/><Relationship Id="rId9" Type="http://schemas.openxmlformats.org/officeDocument/2006/relationships/hyperlink" Target="http://cs.brown.edu/people/hays/papers/deep_geo.pdf" TargetMode="External"/><Relationship Id="rId10" Type="http://schemas.openxmlformats.org/officeDocument/2006/relationships/image" Target="../media/image139.jpeg"/><Relationship Id="rId11" Type="http://schemas.openxmlformats.org/officeDocument/2006/relationships/hyperlink" Target="http://arxiv.org/pdf/1504.0685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4" Type="http://schemas.openxmlformats.org/officeDocument/2006/relationships/image" Target="../media/image142.jpeg"/><Relationship Id="rId5" Type="http://schemas.openxmlformats.org/officeDocument/2006/relationships/hyperlink" Target="http://personal.ie.cuhk.edu.hk/~ccloy/files/eccv_2014_deepresolution.pdf" TargetMode="External"/><Relationship Id="rId6" Type="http://schemas.openxmlformats.org/officeDocument/2006/relationships/hyperlink" Target="http://papers.nips.cc/paper/5485-deep-convolutional-neural-network-for-image-deconvolution.pdf" TargetMode="External"/><Relationship Id="rId7" Type="http://schemas.openxmlformats.org/officeDocument/2006/relationships/hyperlink" Target="http://arxiv.org/pdf/1503.0059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hyperlink" Target="http://arxiv.org/pdf/1411.5928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4" Type="http://schemas.openxmlformats.org/officeDocument/2006/relationships/image" Target="../media/image150.gif"/><Relationship Id="rId5" Type="http://schemas.openxmlformats.org/officeDocument/2006/relationships/image" Target="../media/image151.gif"/><Relationship Id="rId6" Type="http://schemas.openxmlformats.org/officeDocument/2006/relationships/image" Target="../media/image152.gif"/><Relationship Id="rId7" Type="http://schemas.openxmlformats.org/officeDocument/2006/relationships/image" Target="../media/image15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OCnp_eduA6Q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4" Type="http://schemas.openxmlformats.org/officeDocument/2006/relationships/hyperlink" Target="https://github.com/UCB-ICSI-Vision-Group/decaf-release/" TargetMode="External"/><Relationship Id="rId5" Type="http://schemas.openxmlformats.org/officeDocument/2006/relationships/hyperlink" Target="http://cilvr.nyu.edu/doku.php?id=code:start" TargetMode="External"/><Relationship Id="rId6" Type="http://schemas.openxmlformats.org/officeDocument/2006/relationships/hyperlink" Target="http://torch.ch/" TargetMode="External"/><Relationship Id="rId7" Type="http://schemas.openxmlformats.org/officeDocument/2006/relationships/hyperlink" Target="http://www.vlfeat.org/matconv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uda-conv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sChristofidis/awesome-deep-learning" TargetMode="External"/><Relationship Id="rId4" Type="http://schemas.openxmlformats.org/officeDocument/2006/relationships/hyperlink" Target="http://cs231n.stanford.edu/syllabu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11551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Deep learning – 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Convolutional neural networks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687893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Michael S. Ryoo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06190"/>
            <a:ext cx="9144000" cy="4616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400" b="0" dirty="0" smtClean="0">
                <a:latin typeface="+mn-lt"/>
              </a:rPr>
              <a:t>Several slides </a:t>
            </a:r>
            <a:r>
              <a:rPr lang="en-US" sz="2400" dirty="0">
                <a:latin typeface="+mn-lt"/>
              </a:rPr>
              <a:t>from </a:t>
            </a:r>
            <a:r>
              <a:rPr lang="en-US" sz="2400" dirty="0" smtClean="0">
                <a:latin typeface="+mn-lt"/>
              </a:rPr>
              <a:t>R. Fergus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smtClean="0">
                <a:latin typeface="+mn-lt"/>
              </a:rPr>
              <a:t>S. </a:t>
            </a:r>
            <a:r>
              <a:rPr lang="en-US" sz="2400" dirty="0" err="1" smtClean="0">
                <a:latin typeface="+mn-lt"/>
              </a:rPr>
              <a:t>Lazebnik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b="0" dirty="0" smtClean="0">
                <a:latin typeface="+mn-lt"/>
              </a:rPr>
              <a:t>J.-B. Huang, and Y. J. Lee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801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3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Inverted file index</a:t>
            </a: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t="21136" r="10449" b="10669"/>
          <a:stretch>
            <a:fillRect/>
          </a:stretch>
        </p:blipFill>
        <p:spPr bwMode="auto">
          <a:xfrm>
            <a:off x="1103313" y="1092200"/>
            <a:ext cx="66452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Content Placeholder 4"/>
          <p:cNvSpPr>
            <a:spLocks noGrp="1"/>
          </p:cNvSpPr>
          <p:nvPr>
            <p:ph idx="1"/>
          </p:nvPr>
        </p:nvSpPr>
        <p:spPr>
          <a:xfrm>
            <a:off x="730250" y="5767388"/>
            <a:ext cx="7712075" cy="4525962"/>
          </a:xfrm>
        </p:spPr>
        <p:txBody>
          <a:bodyPr/>
          <a:lstStyle/>
          <a:p>
            <a:r>
              <a:rPr lang="en-US" sz="2400" smtClean="0"/>
              <a:t>Database images are loaded into the index mapping words to image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6200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4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t="21136" r="22427" b="12735"/>
          <a:stretch>
            <a:fillRect/>
          </a:stretch>
        </p:blipFill>
        <p:spPr bwMode="auto">
          <a:xfrm>
            <a:off x="1906588" y="1311275"/>
            <a:ext cx="55499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730250" y="5767388"/>
            <a:ext cx="77120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</a:rPr>
              <a:t>New query image is mapped to indices of database images that share a word.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Inverted file index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35202" y="1143000"/>
            <a:ext cx="4579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kern="0" dirty="0">
                <a:solidFill>
                  <a:srgbClr val="000000"/>
                </a:solidFill>
              </a:rPr>
              <a:t>When will this give us a significant gain in efficiency?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1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5"/>
          <p:cNvSpPr>
            <a:spLocks noGrp="1"/>
          </p:cNvSpPr>
          <p:nvPr>
            <p:ph type="title" idx="4294967295"/>
          </p:nvPr>
        </p:nvSpPr>
        <p:spPr>
          <a:xfrm>
            <a:off x="811213" y="288925"/>
            <a:ext cx="7315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smtClean="0"/>
              <a:t>Bags of visual words</a:t>
            </a:r>
          </a:p>
        </p:txBody>
      </p:sp>
      <p:sp>
        <p:nvSpPr>
          <p:cNvPr id="83971" name="Content Placeholder 6"/>
          <p:cNvSpPr>
            <a:spLocks noGrp="1"/>
          </p:cNvSpPr>
          <p:nvPr>
            <p:ph idx="4294967295"/>
          </p:nvPr>
        </p:nvSpPr>
        <p:spPr>
          <a:xfrm>
            <a:off x="628650" y="1420813"/>
            <a:ext cx="4856163" cy="44958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sz="2800" smtClean="0"/>
              <a:t>Summarize entire image based on its distribution (histogram) of word occurrences.</a:t>
            </a:r>
          </a:p>
          <a:p>
            <a:pPr eaLnBrk="1" hangingPunct="1">
              <a:spcAft>
                <a:spcPts val="1200"/>
              </a:spcAft>
            </a:pPr>
            <a:r>
              <a:rPr lang="en-US" sz="2800" smtClean="0"/>
              <a:t>Analogous to bag of words representation commonly used for documents.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14488" y="5546725"/>
            <a:ext cx="3717925" cy="604838"/>
            <a:chOff x="96" y="96"/>
            <a:chExt cx="5616" cy="912"/>
          </a:xfrm>
        </p:grpSpPr>
        <p:sp>
          <p:nvSpPr>
            <p:cNvPr id="84009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pic>
          <p:nvPicPr>
            <p:cNvPr id="84010" name="Picture 6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1" name="Picture 7" descr="erm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2" name="Picture 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3" name="Picture 9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4" name="Picture 1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5" name="Picture 11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6" name="Picture 12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7" name="Picture 13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8" name="Picture 14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9" name="Picture 15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0" name="Picture 16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1" name="Picture 17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2" name="Picture 18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3" name="Picture 19" descr="violi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4" name="Picture 20" descr="violi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5" name="Picture 21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6" name="Picture 22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15"/>
          <p:cNvGrpSpPr>
            <a:grpSpLocks/>
          </p:cNvGrpSpPr>
          <p:nvPr/>
        </p:nvGrpSpPr>
        <p:grpSpPr bwMode="auto">
          <a:xfrm>
            <a:off x="6386513" y="1033463"/>
            <a:ext cx="1858962" cy="1604962"/>
            <a:chOff x="6415312" y="1018940"/>
            <a:chExt cx="1859659" cy="1604894"/>
          </a:xfrm>
        </p:grpSpPr>
        <p:sp>
          <p:nvSpPr>
            <p:cNvPr id="83998" name="Rectangle 32"/>
            <p:cNvSpPr>
              <a:spLocks noChangeArrowheads="1"/>
            </p:cNvSpPr>
            <p:nvPr/>
          </p:nvSpPr>
          <p:spPr bwMode="auto">
            <a:xfrm>
              <a:off x="7372933" y="2201577"/>
              <a:ext cx="112755" cy="1127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9" name="Rectangle 33"/>
            <p:cNvSpPr>
              <a:spLocks noChangeArrowheads="1"/>
            </p:cNvSpPr>
            <p:nvPr/>
          </p:nvSpPr>
          <p:spPr bwMode="auto">
            <a:xfrm>
              <a:off x="6696404" y="2201577"/>
              <a:ext cx="112755" cy="1127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0" name="Rectangle 34"/>
            <p:cNvSpPr>
              <a:spLocks noChangeArrowheads="1"/>
            </p:cNvSpPr>
            <p:nvPr/>
          </p:nvSpPr>
          <p:spPr bwMode="auto">
            <a:xfrm>
              <a:off x="7034669" y="1131647"/>
              <a:ext cx="112754" cy="118263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1" name="Rectangle 35"/>
            <p:cNvSpPr>
              <a:spLocks noChangeArrowheads="1"/>
            </p:cNvSpPr>
            <p:nvPr/>
          </p:nvSpPr>
          <p:spPr bwMode="auto">
            <a:xfrm>
              <a:off x="7881123" y="1469771"/>
              <a:ext cx="112755" cy="844514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2" name="Line 36"/>
            <p:cNvSpPr>
              <a:spLocks noChangeShapeType="1"/>
            </p:cNvSpPr>
            <p:nvPr/>
          </p:nvSpPr>
          <p:spPr bwMode="auto">
            <a:xfrm>
              <a:off x="6415312" y="2314285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4003" name="Line 37"/>
            <p:cNvSpPr>
              <a:spLocks noChangeShapeType="1"/>
            </p:cNvSpPr>
            <p:nvPr/>
          </p:nvSpPr>
          <p:spPr bwMode="auto">
            <a:xfrm flipV="1">
              <a:off x="6415312" y="1018940"/>
              <a:ext cx="0" cy="12953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4004" name="Picture 3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7767791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5" name="Picture 39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6584372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6" name="Picture 4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6922492" y="2371418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7" name="Picture 45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7260611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8" name="Picture 54" descr="DaVinci_face_only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665" y="1246701"/>
              <a:ext cx="429694" cy="531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16"/>
          <p:cNvGrpSpPr>
            <a:grpSpLocks/>
          </p:cNvGrpSpPr>
          <p:nvPr/>
        </p:nvGrpSpPr>
        <p:grpSpPr bwMode="auto">
          <a:xfrm>
            <a:off x="6416675" y="2860675"/>
            <a:ext cx="1858963" cy="1577975"/>
            <a:chOff x="8782150" y="1045942"/>
            <a:chExt cx="1859659" cy="1577892"/>
          </a:xfrm>
        </p:grpSpPr>
        <p:sp>
          <p:nvSpPr>
            <p:cNvPr id="83987" name="Rectangle 28"/>
            <p:cNvSpPr>
              <a:spLocks noChangeArrowheads="1"/>
            </p:cNvSpPr>
            <p:nvPr/>
          </p:nvSpPr>
          <p:spPr bwMode="auto">
            <a:xfrm>
              <a:off x="9739771" y="2230155"/>
              <a:ext cx="112754" cy="11270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8" name="Rectangle 29"/>
            <p:cNvSpPr>
              <a:spLocks noChangeArrowheads="1"/>
            </p:cNvSpPr>
            <p:nvPr/>
          </p:nvSpPr>
          <p:spPr bwMode="auto">
            <a:xfrm>
              <a:off x="9063243" y="1496768"/>
              <a:ext cx="112754" cy="84450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9" name="Rectangle 30"/>
            <p:cNvSpPr>
              <a:spLocks noChangeArrowheads="1"/>
            </p:cNvSpPr>
            <p:nvPr/>
          </p:nvSpPr>
          <p:spPr bwMode="auto">
            <a:xfrm>
              <a:off x="9401507" y="2230155"/>
              <a:ext cx="112755" cy="11270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0" name="Rectangle 31"/>
            <p:cNvSpPr>
              <a:spLocks noChangeArrowheads="1"/>
            </p:cNvSpPr>
            <p:nvPr/>
          </p:nvSpPr>
          <p:spPr bwMode="auto">
            <a:xfrm>
              <a:off x="10247962" y="2285715"/>
              <a:ext cx="112754" cy="5555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1" name="Line 43"/>
            <p:cNvSpPr>
              <a:spLocks noChangeShapeType="1"/>
            </p:cNvSpPr>
            <p:nvPr/>
          </p:nvSpPr>
          <p:spPr bwMode="auto">
            <a:xfrm>
              <a:off x="8782150" y="2342862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992" name="Line 44"/>
            <p:cNvSpPr>
              <a:spLocks noChangeShapeType="1"/>
            </p:cNvSpPr>
            <p:nvPr/>
          </p:nvSpPr>
          <p:spPr bwMode="auto">
            <a:xfrm flipV="1">
              <a:off x="8782150" y="1045942"/>
              <a:ext cx="0" cy="12953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3993" name="Picture 46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0190983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4" name="Picture 47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8951210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5" name="Picture 4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9289330" y="2398421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6" name="Picture 49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9571097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7" name="Picture 55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803" y="1292488"/>
              <a:ext cx="732593" cy="43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17"/>
          <p:cNvGrpSpPr>
            <a:grpSpLocks/>
          </p:cNvGrpSpPr>
          <p:nvPr/>
        </p:nvGrpSpPr>
        <p:grpSpPr bwMode="auto">
          <a:xfrm>
            <a:off x="6435725" y="4748213"/>
            <a:ext cx="1858963" cy="1635125"/>
            <a:chOff x="11036282" y="989589"/>
            <a:chExt cx="1859659" cy="1634245"/>
          </a:xfrm>
        </p:grpSpPr>
        <p:sp>
          <p:nvSpPr>
            <p:cNvPr id="83976" name="Rectangle 24"/>
            <p:cNvSpPr>
              <a:spLocks noChangeArrowheads="1"/>
            </p:cNvSpPr>
            <p:nvPr/>
          </p:nvSpPr>
          <p:spPr bwMode="auto">
            <a:xfrm>
              <a:off x="12051075" y="989589"/>
              <a:ext cx="112754" cy="132484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7" name="Rectangle 25"/>
            <p:cNvSpPr>
              <a:spLocks noChangeArrowheads="1"/>
            </p:cNvSpPr>
            <p:nvPr/>
          </p:nvSpPr>
          <p:spPr bwMode="auto">
            <a:xfrm>
              <a:off x="11317375" y="2116107"/>
              <a:ext cx="112754" cy="198330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8" name="Rectangle 26"/>
            <p:cNvSpPr>
              <a:spLocks noChangeArrowheads="1"/>
            </p:cNvSpPr>
            <p:nvPr/>
          </p:nvSpPr>
          <p:spPr bwMode="auto">
            <a:xfrm>
              <a:off x="11655639" y="1947923"/>
              <a:ext cx="112755" cy="366515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9" name="Rectangle 27"/>
            <p:cNvSpPr>
              <a:spLocks noChangeArrowheads="1"/>
            </p:cNvSpPr>
            <p:nvPr/>
          </p:nvSpPr>
          <p:spPr bwMode="auto">
            <a:xfrm>
              <a:off x="12502094" y="2116107"/>
              <a:ext cx="112754" cy="198330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0" name="Line 41"/>
            <p:cNvSpPr>
              <a:spLocks noChangeShapeType="1"/>
            </p:cNvSpPr>
            <p:nvPr/>
          </p:nvSpPr>
          <p:spPr bwMode="auto">
            <a:xfrm>
              <a:off x="11036282" y="2314438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981" name="Line 42"/>
            <p:cNvSpPr>
              <a:spLocks noChangeShapeType="1"/>
            </p:cNvSpPr>
            <p:nvPr/>
          </p:nvSpPr>
          <p:spPr bwMode="auto">
            <a:xfrm flipV="1">
              <a:off x="11036282" y="1018149"/>
              <a:ext cx="0" cy="12962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3982" name="Picture 5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445115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3" name="Picture 51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11205342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4" name="Picture 52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11599815" y="2371418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5" name="Picture 53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11937935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6" name="Picture 56" descr="violi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01100">
              <a:off x="11261695" y="1021288"/>
              <a:ext cx="284115" cy="67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Comparing bags of words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534400" cy="4525963"/>
          </a:xfrm>
        </p:spPr>
        <p:txBody>
          <a:bodyPr/>
          <a:lstStyle/>
          <a:p>
            <a:r>
              <a:rPr lang="en-US" sz="2400" dirty="0" smtClean="0"/>
              <a:t>Multiple different types of ‘kernels’ can be used to measure the ‘distance’ between histograms --</a:t>
            </a:r>
            <a:r>
              <a:rPr lang="en-US" sz="2400" i="1" dirty="0" smtClean="0"/>
              <a:t>nearest</a:t>
            </a:r>
            <a:r>
              <a:rPr lang="en-US" sz="2400" dirty="0" smtClean="0"/>
              <a:t> </a:t>
            </a:r>
            <a:r>
              <a:rPr lang="en-US" sz="2400" i="1" dirty="0" smtClean="0"/>
              <a:t>neighbor</a:t>
            </a:r>
            <a:r>
              <a:rPr lang="en-US" sz="2400" dirty="0" smtClean="0"/>
              <a:t> search for similar images.</a:t>
            </a:r>
          </a:p>
          <a:p>
            <a:endParaRPr lang="en-US" sz="2400" dirty="0" smtClean="0"/>
          </a:p>
        </p:txBody>
      </p:sp>
      <p:grpSp>
        <p:nvGrpSpPr>
          <p:cNvPr id="5" name="Group 28"/>
          <p:cNvGrpSpPr>
            <a:grpSpLocks noChangeAspect="1"/>
          </p:cNvGrpSpPr>
          <p:nvPr/>
        </p:nvGrpSpPr>
        <p:grpSpPr bwMode="auto">
          <a:xfrm>
            <a:off x="381000" y="3048000"/>
            <a:ext cx="3654425" cy="1343025"/>
            <a:chOff x="460375" y="3451225"/>
            <a:chExt cx="4243388" cy="1558925"/>
          </a:xfrm>
        </p:grpSpPr>
        <p:grpSp>
          <p:nvGrpSpPr>
            <p:cNvPr id="6" name="Group 67"/>
            <p:cNvGrpSpPr>
              <a:grpSpLocks noChangeAspect="1"/>
            </p:cNvGrpSpPr>
            <p:nvPr/>
          </p:nvGrpSpPr>
          <p:grpSpPr bwMode="auto">
            <a:xfrm>
              <a:off x="460375" y="3451225"/>
              <a:ext cx="1795463" cy="1550988"/>
              <a:chOff x="144" y="1801"/>
              <a:chExt cx="1584" cy="1367"/>
            </a:xfrm>
          </p:grpSpPr>
          <p:sp>
            <p:nvSpPr>
              <p:cNvPr id="6166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960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384" y="2809"/>
                <a:ext cx="96" cy="96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72" y="1897"/>
                <a:ext cx="96" cy="1008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9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1392" y="2185"/>
                <a:ext cx="96" cy="720"/>
              </a:xfrm>
              <a:prstGeom prst="rect">
                <a:avLst/>
              </a:prstGeom>
              <a:solidFill>
                <a:srgbClr val="B1EBA3"/>
              </a:solidFill>
              <a:ln w="12700">
                <a:solidFill>
                  <a:srgbClr val="5D483D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39"/>
              <p:cNvSpPr>
                <a:spLocks noChangeAspect="1" noChangeShapeType="1"/>
              </p:cNvSpPr>
              <p:nvPr/>
            </p:nvSpPr>
            <p:spPr bwMode="auto">
              <a:xfrm>
                <a:off x="144" y="2905"/>
                <a:ext cx="15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1" name="Line 40"/>
              <p:cNvSpPr>
                <a:spLocks noChangeAspect="1" noChangeShapeType="1"/>
              </p:cNvSpPr>
              <p:nvPr/>
            </p:nvSpPr>
            <p:spPr bwMode="auto">
              <a:xfrm flipV="1">
                <a:off x="144" y="1801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172" name="Picture 41" descr="ermin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69" t="17148" r="37727" b="76851"/>
              <a:stretch>
                <a:fillRect/>
              </a:stretch>
            </p:blipFill>
            <p:spPr bwMode="auto">
              <a:xfrm>
                <a:off x="1296" y="2963"/>
                <a:ext cx="240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3" name="Picture 42" descr="bicycl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0" r="55000" b="54236"/>
              <a:stretch>
                <a:fillRect/>
              </a:stretch>
            </p:blipFill>
            <p:spPr bwMode="auto">
              <a:xfrm>
                <a:off x="288" y="2953"/>
                <a:ext cx="197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4" name="Picture 43" descr="ermin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99" t="22293" r="38898" b="71706"/>
              <a:stretch>
                <a:fillRect/>
              </a:stretch>
            </p:blipFill>
            <p:spPr bwMode="auto">
              <a:xfrm>
                <a:off x="576" y="2953"/>
                <a:ext cx="240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5" name="Picture 48" descr="violi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33"/>
              <a:stretch>
                <a:fillRect/>
              </a:stretch>
            </p:blipFill>
            <p:spPr bwMode="auto">
              <a:xfrm>
                <a:off x="864" y="2976"/>
                <a:ext cx="33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57" name="Rectangle 31"/>
            <p:cNvSpPr>
              <a:spLocks noChangeAspect="1" noChangeArrowheads="1"/>
            </p:cNvSpPr>
            <p:nvPr/>
          </p:nvSpPr>
          <p:spPr bwMode="auto">
            <a:xfrm>
              <a:off x="3833813" y="4629150"/>
              <a:ext cx="107950" cy="10953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58" name="Rectangle 32"/>
            <p:cNvSpPr>
              <a:spLocks noChangeAspect="1" noChangeArrowheads="1"/>
            </p:cNvSpPr>
            <p:nvPr/>
          </p:nvSpPr>
          <p:spPr bwMode="auto">
            <a:xfrm>
              <a:off x="3179763" y="3921125"/>
              <a:ext cx="109537" cy="81756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59" name="Rectangle 33"/>
            <p:cNvSpPr>
              <a:spLocks noChangeAspect="1" noChangeArrowheads="1"/>
            </p:cNvSpPr>
            <p:nvPr/>
          </p:nvSpPr>
          <p:spPr bwMode="auto">
            <a:xfrm>
              <a:off x="3506788" y="4629150"/>
              <a:ext cx="109537" cy="10953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60" name="Line 46"/>
            <p:cNvSpPr>
              <a:spLocks noChangeAspect="1" noChangeShapeType="1"/>
            </p:cNvSpPr>
            <p:nvPr/>
          </p:nvSpPr>
          <p:spPr bwMode="auto">
            <a:xfrm>
              <a:off x="2908300" y="4738688"/>
              <a:ext cx="17954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61" name="Line 47"/>
            <p:cNvSpPr>
              <a:spLocks noChangeAspect="1" noChangeShapeType="1"/>
            </p:cNvSpPr>
            <p:nvPr/>
          </p:nvSpPr>
          <p:spPr bwMode="auto">
            <a:xfrm flipV="1">
              <a:off x="2908300" y="3486150"/>
              <a:ext cx="0" cy="1252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6162" name="Picture 49" descr="ermin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4268788" y="4778375"/>
              <a:ext cx="271462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3" name="Picture 50" descr="bicyc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3071813" y="4765675"/>
              <a:ext cx="2222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4" name="Picture 51" descr="ermin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3397250" y="4792663"/>
              <a:ext cx="2730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52" descr="violi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3670300" y="4792663"/>
              <a:ext cx="381000" cy="19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1" name="Picture 4" descr="DaVinci_face_onl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8200"/>
            <a:ext cx="1000125" cy="1239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5" descr="bicycl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4683125"/>
            <a:ext cx="1871663" cy="111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Text Box 74"/>
          <p:cNvSpPr txBox="1">
            <a:spLocks noChangeArrowheads="1"/>
          </p:cNvSpPr>
          <p:nvPr/>
        </p:nvSpPr>
        <p:spPr bwMode="auto">
          <a:xfrm>
            <a:off x="2532062" y="2514600"/>
            <a:ext cx="3563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smtClean="0">
                <a:solidFill>
                  <a:srgbClr val="000000"/>
                </a:solidFill>
              </a:rPr>
              <a:t>[5  1   1    0]</a:t>
            </a:r>
          </a:p>
        </p:txBody>
      </p:sp>
      <p:sp>
        <p:nvSpPr>
          <p:cNvPr id="6154" name="Text Box 75"/>
          <p:cNvSpPr txBox="1">
            <a:spLocks noChangeArrowheads="1"/>
          </p:cNvSpPr>
          <p:nvPr/>
        </p:nvSpPr>
        <p:spPr bwMode="auto">
          <a:xfrm>
            <a:off x="244475" y="2514600"/>
            <a:ext cx="3563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[1  8   1    4]          </a:t>
            </a:r>
            <a:endParaRPr lang="en-US" sz="2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61797"/>
              </p:ext>
            </p:extLst>
          </p:nvPr>
        </p:nvGraphicFramePr>
        <p:xfrm>
          <a:off x="641350" y="6026150"/>
          <a:ext cx="696913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11" imgW="203200" imgH="215900" progId="Equation.3">
                  <p:embed/>
                </p:oleObj>
              </mc:Choice>
              <mc:Fallback>
                <p:oleObj name="Equation" r:id="rId11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6026150"/>
                        <a:ext cx="696913" cy="7000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24153" y="5888038"/>
            <a:ext cx="308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vocabulary of </a:t>
            </a:r>
            <a:r>
              <a:rPr lang="en-US" sz="2000" i="1" dirty="0"/>
              <a:t>k</a:t>
            </a:r>
            <a:r>
              <a:rPr lang="en-US" sz="2000" dirty="0" smtClean="0"/>
              <a:t> words</a:t>
            </a:r>
            <a:endParaRPr lang="en-US" sz="2000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15" y="2895601"/>
            <a:ext cx="3163971" cy="78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40" y="3901423"/>
            <a:ext cx="3802660" cy="74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145621"/>
              </p:ext>
            </p:extLst>
          </p:nvPr>
        </p:nvGraphicFramePr>
        <p:xfrm>
          <a:off x="2971800" y="6019800"/>
          <a:ext cx="73977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15" imgW="215900" imgH="228600" progId="Equation.3">
                  <p:embed/>
                </p:oleObj>
              </mc:Choice>
              <mc:Fallback>
                <p:oleObj name="Equation" r:id="rId15" imgW="215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019800"/>
                        <a:ext cx="739775" cy="7413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70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5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Application: Large-Scale Retrieval</a:t>
            </a:r>
            <a:endParaRPr lang="de-CH" dirty="0" smtClean="0"/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7054850" y="6450013"/>
            <a:ext cx="1787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[Philbin CVPR’07]</a:t>
            </a:r>
            <a:endParaRPr lang="de-CH" sz="16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1750" name="Rectangle 10"/>
          <p:cNvSpPr>
            <a:spLocks noChangeArrowheads="1"/>
          </p:cNvSpPr>
          <p:nvPr/>
        </p:nvSpPr>
        <p:spPr bwMode="auto">
          <a:xfrm>
            <a:off x="701675" y="6057900"/>
            <a:ext cx="796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Query</a:t>
            </a:r>
            <a:endParaRPr lang="de-CH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1751" name="Rectangle 11"/>
          <p:cNvSpPr>
            <a:spLocks noChangeArrowheads="1"/>
          </p:cNvSpPr>
          <p:nvPr/>
        </p:nvSpPr>
        <p:spPr bwMode="auto">
          <a:xfrm>
            <a:off x="1870075" y="6057900"/>
            <a:ext cx="6315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Results from 5k Flickr images (demo available for 100k set)</a:t>
            </a:r>
            <a:endParaRPr lang="de-CH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31752" name="Picture 2"/>
          <p:cNvPicPr>
            <a:picLocks noChangeAspect="1" noChangeArrowheads="1"/>
          </p:cNvPicPr>
          <p:nvPr/>
        </p:nvPicPr>
        <p:blipFill>
          <a:blip r:embed="rId3"/>
          <a:srcRect l="2823" r="13885"/>
          <a:stretch>
            <a:fillRect/>
          </a:stretch>
        </p:blipFill>
        <p:spPr bwMode="auto">
          <a:xfrm>
            <a:off x="409575" y="1092200"/>
            <a:ext cx="8616950" cy="49990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BBC7F0-8EBE-4EE3-A9E5-36DEE34398E9}" type="slidenum">
              <a:rPr 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Spatial Verification: two basic strategies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95299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RANSAC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Typically sort by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BoW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similarity as initial filter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V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erify by checking support (inliers) for possible transformations </a:t>
            </a:r>
          </a:p>
          <a:p>
            <a:pPr lvl="2"/>
            <a:r>
              <a:rPr lang="en-US" sz="2000" dirty="0" smtClean="0">
                <a:latin typeface="Arial" pitchFamily="34" charset="0"/>
                <a:cs typeface="Arial" pitchFamily="34" charset="0"/>
              </a:rPr>
              <a:t>e.g., “success” if find a transformation with &gt; N inlier correspondences</a:t>
            </a:r>
          </a:p>
          <a:p>
            <a:pPr lvl="1"/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Generalized Hough Transform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Let each matched feature cast a vote on location, scale, orientation of the model object 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Verify parameters with enough votes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7318" y="6550223"/>
            <a:ext cx="211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RANSAC verification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61930" y="4038600"/>
            <a:ext cx="8829670" cy="2781300"/>
            <a:chOff x="161930" y="4038600"/>
            <a:chExt cx="8829670" cy="27813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0412" y="4038600"/>
              <a:ext cx="4421188" cy="2781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1930" y="4230688"/>
              <a:ext cx="4033837" cy="2286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9" y="1335088"/>
            <a:ext cx="4033837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5651" y="1143000"/>
            <a:ext cx="4421188" cy="2781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DE46A-9F67-43A3-89ED-66C42CBB5C3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Overview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Convolutional Neural Networks (CNNs)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Understanding and Visualizing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28421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Conventional classification framework</a:t>
            </a:r>
            <a:endParaRPr lang="ko-KR" altLang="en-US" dirty="0"/>
          </a:p>
        </p:txBody>
      </p:sp>
      <p:graphicFrame>
        <p:nvGraphicFramePr>
          <p:cNvPr id="12" name="Table 9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49126"/>
              </p:ext>
            </p:extLst>
          </p:nvPr>
        </p:nvGraphicFramePr>
        <p:xfrm>
          <a:off x="4774484" y="1278090"/>
          <a:ext cx="171450" cy="430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"/>
              </a:tblGrid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5400000">
            <a:off x="3438147" y="2597042"/>
            <a:ext cx="346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R</a:t>
            </a:r>
            <a:r>
              <a:rPr lang="en-US" sz="2000" b="1" dirty="0" smtClean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1602680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Image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1" y="5074409"/>
            <a:ext cx="23622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</a:t>
            </a:r>
            <a:r>
              <a:rPr lang="en-US" altLang="ko-KR" sz="1400" dirty="0"/>
              <a:t>-D</a:t>
            </a:r>
            <a:r>
              <a:rPr lang="en-US" sz="1400" dirty="0" smtClean="0"/>
              <a:t> data (e.g., n = 320*240)</a:t>
            </a:r>
            <a:endParaRPr lang="en-US" sz="1400" dirty="0"/>
          </a:p>
        </p:txBody>
      </p:sp>
      <p:cxnSp>
        <p:nvCxnSpPr>
          <p:cNvPr id="16" name="Straight Connector 306"/>
          <p:cNvCxnSpPr/>
          <p:nvPr/>
        </p:nvCxnSpPr>
        <p:spPr>
          <a:xfrm flipV="1">
            <a:off x="914400" y="5065865"/>
            <a:ext cx="2362200" cy="17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5006" y="1795039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cxnSp>
        <p:nvCxnSpPr>
          <p:cNvPr id="19" name="직선 화살표 연결선 18"/>
          <p:cNvCxnSpPr>
            <a:stCxn id="83" idx="3"/>
            <a:endCxn id="12" idx="1"/>
          </p:cNvCxnSpPr>
          <p:nvPr/>
        </p:nvCxnSpPr>
        <p:spPr>
          <a:xfrm>
            <a:off x="3124200" y="3432297"/>
            <a:ext cx="1650284" cy="16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3"/>
          </p:cNvCxnSpPr>
          <p:nvPr/>
        </p:nvCxnSpPr>
        <p:spPr>
          <a:xfrm flipV="1">
            <a:off x="4945934" y="3427745"/>
            <a:ext cx="1459072" cy="47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09741" y="3060406"/>
            <a:ext cx="10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Classifier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grpSp>
        <p:nvGrpSpPr>
          <p:cNvPr id="33" name="그룹 32"/>
          <p:cNvGrpSpPr>
            <a:grpSpLocks noChangeAspect="1"/>
          </p:cNvGrpSpPr>
          <p:nvPr/>
        </p:nvGrpSpPr>
        <p:grpSpPr>
          <a:xfrm>
            <a:off x="5229855" y="3557567"/>
            <a:ext cx="880927" cy="1076787"/>
            <a:chOff x="253590" y="370867"/>
            <a:chExt cx="2566835" cy="2353150"/>
          </a:xfrm>
        </p:grpSpPr>
        <p:grpSp>
          <p:nvGrpSpPr>
            <p:cNvPr id="34" name="그룹 49"/>
            <p:cNvGrpSpPr>
              <a:grpSpLocks noChangeAspect="1"/>
            </p:cNvGrpSpPr>
            <p:nvPr/>
          </p:nvGrpSpPr>
          <p:grpSpPr>
            <a:xfrm>
              <a:off x="282816" y="370867"/>
              <a:ext cx="2537609" cy="2353150"/>
              <a:chOff x="4998789" y="3308350"/>
              <a:chExt cx="3452762" cy="3201780"/>
            </a:xfrm>
          </p:grpSpPr>
          <p:sp>
            <p:nvSpPr>
              <p:cNvPr id="44" name="Oval 249"/>
              <p:cNvSpPr>
                <a:spLocks noChangeAspect="1" noChangeArrowheads="1"/>
              </p:cNvSpPr>
              <p:nvPr/>
            </p:nvSpPr>
            <p:spPr bwMode="auto">
              <a:xfrm>
                <a:off x="7407451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5" name="Oval 254"/>
              <p:cNvSpPr>
                <a:spLocks noChangeAspect="1" noChangeArrowheads="1"/>
              </p:cNvSpPr>
              <p:nvPr/>
            </p:nvSpPr>
            <p:spPr bwMode="auto">
              <a:xfrm>
                <a:off x="7620854" y="6348383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6" name="Oval 255"/>
              <p:cNvSpPr>
                <a:spLocks noChangeAspect="1" noChangeArrowheads="1"/>
              </p:cNvSpPr>
              <p:nvPr/>
            </p:nvSpPr>
            <p:spPr bwMode="auto">
              <a:xfrm>
                <a:off x="7419762" y="6471156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7" name="Oval 256"/>
              <p:cNvSpPr>
                <a:spLocks noChangeAspect="1" noChangeArrowheads="1"/>
              </p:cNvSpPr>
              <p:nvPr/>
            </p:nvSpPr>
            <p:spPr bwMode="auto">
              <a:xfrm>
                <a:off x="6927293" y="6416073"/>
                <a:ext cx="36935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8" name="Oval 257"/>
              <p:cNvSpPr>
                <a:spLocks noChangeAspect="1" noChangeArrowheads="1"/>
              </p:cNvSpPr>
              <p:nvPr/>
            </p:nvSpPr>
            <p:spPr bwMode="auto">
              <a:xfrm>
                <a:off x="6927293" y="57781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9" name="Oval 258"/>
              <p:cNvSpPr>
                <a:spLocks noChangeAspect="1" noChangeArrowheads="1"/>
              </p:cNvSpPr>
              <p:nvPr/>
            </p:nvSpPr>
            <p:spPr bwMode="auto">
              <a:xfrm>
                <a:off x="7846570" y="5991471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0" name="Oval 259"/>
              <p:cNvSpPr>
                <a:spLocks noChangeAspect="1" noChangeArrowheads="1"/>
              </p:cNvSpPr>
              <p:nvPr/>
            </p:nvSpPr>
            <p:spPr bwMode="auto">
              <a:xfrm>
                <a:off x="7419762" y="5671482"/>
                <a:ext cx="38987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1" name="Oval 260"/>
              <p:cNvSpPr>
                <a:spLocks noChangeAspect="1" noChangeArrowheads="1"/>
              </p:cNvSpPr>
              <p:nvPr/>
            </p:nvSpPr>
            <p:spPr bwMode="auto">
              <a:xfrm>
                <a:off x="7138644" y="6096084"/>
                <a:ext cx="38987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2" name="Oval 267"/>
              <p:cNvSpPr>
                <a:spLocks noChangeAspect="1" noChangeArrowheads="1"/>
              </p:cNvSpPr>
              <p:nvPr/>
            </p:nvSpPr>
            <p:spPr bwMode="auto">
              <a:xfrm>
                <a:off x="8141609" y="6285108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3" name="Oval 289"/>
              <p:cNvSpPr>
                <a:spLocks noChangeAspect="1" noChangeArrowheads="1"/>
              </p:cNvSpPr>
              <p:nvPr/>
            </p:nvSpPr>
            <p:spPr bwMode="auto">
              <a:xfrm>
                <a:off x="6607187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4" name="Oval 247"/>
              <p:cNvSpPr>
                <a:spLocks noChangeAspect="1" noChangeArrowheads="1"/>
              </p:cNvSpPr>
              <p:nvPr/>
            </p:nvSpPr>
            <p:spPr bwMode="auto">
              <a:xfrm>
                <a:off x="5466616" y="4811492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5" name="Oval 261"/>
              <p:cNvSpPr>
                <a:spLocks noChangeAspect="1" noChangeArrowheads="1"/>
              </p:cNvSpPr>
              <p:nvPr/>
            </p:nvSpPr>
            <p:spPr bwMode="auto">
              <a:xfrm>
                <a:off x="5636921" y="5299344"/>
                <a:ext cx="38986" cy="36921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6" name="Oval 262"/>
              <p:cNvSpPr>
                <a:spLocks noChangeAspect="1" noChangeArrowheads="1"/>
              </p:cNvSpPr>
              <p:nvPr/>
            </p:nvSpPr>
            <p:spPr bwMode="auto">
              <a:xfrm>
                <a:off x="5743618" y="4797134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7" name="Oval 263"/>
              <p:cNvSpPr>
                <a:spLocks noChangeAspect="1" noChangeArrowheads="1"/>
              </p:cNvSpPr>
              <p:nvPr/>
            </p:nvSpPr>
            <p:spPr bwMode="auto">
              <a:xfrm>
                <a:off x="5850315" y="40756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8" name="Oval 265"/>
              <p:cNvSpPr>
                <a:spLocks noChangeAspect="1" noChangeArrowheads="1"/>
              </p:cNvSpPr>
              <p:nvPr/>
            </p:nvSpPr>
            <p:spPr bwMode="auto">
              <a:xfrm>
                <a:off x="5103435" y="4159219"/>
                <a:ext cx="38986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9" name="Oval 266"/>
              <p:cNvSpPr>
                <a:spLocks noChangeAspect="1" noChangeArrowheads="1"/>
              </p:cNvSpPr>
              <p:nvPr/>
            </p:nvSpPr>
            <p:spPr bwMode="auto">
              <a:xfrm>
                <a:off x="4998789" y="4585863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0" name="Oval 277"/>
              <p:cNvSpPr>
                <a:spLocks noChangeAspect="1" noChangeArrowheads="1"/>
              </p:cNvSpPr>
              <p:nvPr/>
            </p:nvSpPr>
            <p:spPr bwMode="auto">
              <a:xfrm>
                <a:off x="5316829" y="3908975"/>
                <a:ext cx="38986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173364" y="3308350"/>
                <a:ext cx="3278187" cy="3144837"/>
                <a:chOff x="3437" y="1105"/>
                <a:chExt cx="2065" cy="1981"/>
              </a:xfrm>
            </p:grpSpPr>
            <p:sp>
              <p:nvSpPr>
                <p:cNvPr id="80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437" y="2137"/>
                  <a:ext cx="20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  <p:sp>
              <p:nvSpPr>
                <p:cNvPr id="81" name="Line 24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71" y="1105"/>
                  <a:ext cx="0" cy="19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</p:grpSp>
          <p:sp>
            <p:nvSpPr>
              <p:cNvPr id="63" name="Oval 263"/>
              <p:cNvSpPr>
                <a:spLocks noChangeAspect="1" noChangeArrowheads="1"/>
              </p:cNvSpPr>
              <p:nvPr/>
            </p:nvSpPr>
            <p:spPr bwMode="auto">
              <a:xfrm>
                <a:off x="6030981" y="4311619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4" name="Oval 263"/>
              <p:cNvSpPr>
                <a:spLocks noChangeAspect="1" noChangeArrowheads="1"/>
              </p:cNvSpPr>
              <p:nvPr/>
            </p:nvSpPr>
            <p:spPr bwMode="auto">
              <a:xfrm>
                <a:off x="5337348" y="5544732"/>
                <a:ext cx="36934" cy="3897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5" name="Oval 263"/>
              <p:cNvSpPr>
                <a:spLocks noChangeAspect="1" noChangeArrowheads="1"/>
              </p:cNvSpPr>
              <p:nvPr/>
            </p:nvSpPr>
            <p:spPr bwMode="auto">
              <a:xfrm>
                <a:off x="5780552" y="395045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6" name="Oval 263"/>
              <p:cNvSpPr>
                <a:spLocks noChangeAspect="1" noChangeArrowheads="1"/>
              </p:cNvSpPr>
              <p:nvPr/>
            </p:nvSpPr>
            <p:spPr bwMode="auto">
              <a:xfrm>
                <a:off x="6144115" y="46852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7" name="Oval 257"/>
              <p:cNvSpPr>
                <a:spLocks noChangeAspect="1" noChangeArrowheads="1"/>
              </p:cNvSpPr>
              <p:nvPr/>
            </p:nvSpPr>
            <p:spPr bwMode="auto">
              <a:xfrm>
                <a:off x="5382115" y="59305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8" name="Oval 257"/>
              <p:cNvSpPr>
                <a:spLocks noChangeAspect="1" noChangeArrowheads="1"/>
              </p:cNvSpPr>
              <p:nvPr/>
            </p:nvSpPr>
            <p:spPr bwMode="auto">
              <a:xfrm>
                <a:off x="5534515" y="60829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9" name="Oval 257"/>
              <p:cNvSpPr>
                <a:spLocks noChangeAspect="1" noChangeArrowheads="1"/>
              </p:cNvSpPr>
              <p:nvPr/>
            </p:nvSpPr>
            <p:spPr bwMode="auto">
              <a:xfrm>
                <a:off x="5497580" y="63460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0" name="Oval 257"/>
              <p:cNvSpPr>
                <a:spLocks noChangeAspect="1" noChangeArrowheads="1"/>
              </p:cNvSpPr>
              <p:nvPr/>
            </p:nvSpPr>
            <p:spPr bwMode="auto">
              <a:xfrm>
                <a:off x="6107180" y="5773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1" name="Oval 257"/>
              <p:cNvSpPr>
                <a:spLocks noChangeAspect="1" noChangeArrowheads="1"/>
              </p:cNvSpPr>
              <p:nvPr/>
            </p:nvSpPr>
            <p:spPr bwMode="auto">
              <a:xfrm>
                <a:off x="6488180" y="41731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2" name="Oval 257"/>
              <p:cNvSpPr>
                <a:spLocks noChangeAspect="1" noChangeArrowheads="1"/>
              </p:cNvSpPr>
              <p:nvPr/>
            </p:nvSpPr>
            <p:spPr bwMode="auto">
              <a:xfrm>
                <a:off x="6640580" y="43648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3" name="Oval 257"/>
              <p:cNvSpPr>
                <a:spLocks noChangeAspect="1" noChangeArrowheads="1"/>
              </p:cNvSpPr>
              <p:nvPr/>
            </p:nvSpPr>
            <p:spPr bwMode="auto">
              <a:xfrm>
                <a:off x="7326380" y="4517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4" name="Oval 257"/>
              <p:cNvSpPr>
                <a:spLocks noChangeAspect="1" noChangeArrowheads="1"/>
              </p:cNvSpPr>
              <p:nvPr/>
            </p:nvSpPr>
            <p:spPr bwMode="auto">
              <a:xfrm>
                <a:off x="7935980" y="4249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5" name="Oval 257"/>
              <p:cNvSpPr>
                <a:spLocks noChangeAspect="1" noChangeArrowheads="1"/>
              </p:cNvSpPr>
              <p:nvPr/>
            </p:nvSpPr>
            <p:spPr bwMode="auto">
              <a:xfrm>
                <a:off x="7591915" y="39445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6" name="Oval 257"/>
              <p:cNvSpPr>
                <a:spLocks noChangeAspect="1" noChangeArrowheads="1"/>
              </p:cNvSpPr>
              <p:nvPr/>
            </p:nvSpPr>
            <p:spPr bwMode="auto">
              <a:xfrm>
                <a:off x="7820515" y="36397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7" name="Oval 257"/>
              <p:cNvSpPr>
                <a:spLocks noChangeAspect="1" noChangeArrowheads="1"/>
              </p:cNvSpPr>
              <p:nvPr/>
            </p:nvSpPr>
            <p:spPr bwMode="auto">
              <a:xfrm>
                <a:off x="7210915" y="3755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8" name="Oval 257"/>
              <p:cNvSpPr>
                <a:spLocks noChangeAspect="1" noChangeArrowheads="1"/>
              </p:cNvSpPr>
              <p:nvPr/>
            </p:nvSpPr>
            <p:spPr bwMode="auto">
              <a:xfrm>
                <a:off x="7896715" y="46696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9" name="Oval 263"/>
              <p:cNvSpPr>
                <a:spLocks noChangeAspect="1" noChangeArrowheads="1"/>
              </p:cNvSpPr>
              <p:nvPr/>
            </p:nvSpPr>
            <p:spPr bwMode="auto">
              <a:xfrm>
                <a:off x="6376212" y="382752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</p:grpSp>
        <p:sp>
          <p:nvSpPr>
            <p:cNvPr id="35" name="Oval 43"/>
            <p:cNvSpPr/>
            <p:nvPr/>
          </p:nvSpPr>
          <p:spPr>
            <a:xfrm>
              <a:off x="796466" y="1428174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44"/>
            <p:cNvSpPr/>
            <p:nvPr/>
          </p:nvSpPr>
          <p:spPr>
            <a:xfrm>
              <a:off x="1266770" y="7198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45"/>
            <p:cNvSpPr/>
            <p:nvPr/>
          </p:nvSpPr>
          <p:spPr>
            <a:xfrm>
              <a:off x="1006659" y="10766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46"/>
            <p:cNvSpPr/>
            <p:nvPr/>
          </p:nvSpPr>
          <p:spPr>
            <a:xfrm>
              <a:off x="724182" y="1800381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Oval 47"/>
            <p:cNvSpPr/>
            <p:nvPr/>
          </p:nvSpPr>
          <p:spPr>
            <a:xfrm>
              <a:off x="1343331" y="975249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Oval 48"/>
            <p:cNvSpPr/>
            <p:nvPr/>
          </p:nvSpPr>
          <p:spPr>
            <a:xfrm>
              <a:off x="1873767" y="665520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 49"/>
            <p:cNvSpPr/>
            <p:nvPr/>
          </p:nvSpPr>
          <p:spPr>
            <a:xfrm>
              <a:off x="253590" y="427716"/>
              <a:ext cx="1839557" cy="1473798"/>
            </a:xfrm>
            <a:custGeom>
              <a:avLst/>
              <a:gdLst>
                <a:gd name="connsiteX0" fmla="*/ 1839557 w 1839557"/>
                <a:gd name="connsiteY0" fmla="*/ 0 h 1473798"/>
                <a:gd name="connsiteX1" fmla="*/ 1264023 w 1839557"/>
                <a:gd name="connsiteY1" fmla="*/ 193638 h 1473798"/>
                <a:gd name="connsiteX2" fmla="*/ 1005840 w 1839557"/>
                <a:gd name="connsiteY2" fmla="*/ 699247 h 1473798"/>
                <a:gd name="connsiteX3" fmla="*/ 580913 w 1839557"/>
                <a:gd name="connsiteY3" fmla="*/ 1237129 h 1473798"/>
                <a:gd name="connsiteX4" fmla="*/ 0 w 1839557"/>
                <a:gd name="connsiteY4" fmla="*/ 1473798 h 14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557" h="1473798">
                  <a:moveTo>
                    <a:pt x="1839557" y="0"/>
                  </a:moveTo>
                  <a:cubicBezTo>
                    <a:pt x="1621266" y="38548"/>
                    <a:pt x="1402976" y="77097"/>
                    <a:pt x="1264023" y="193638"/>
                  </a:cubicBezTo>
                  <a:cubicBezTo>
                    <a:pt x="1125070" y="310179"/>
                    <a:pt x="1119692" y="525332"/>
                    <a:pt x="1005840" y="699247"/>
                  </a:cubicBezTo>
                  <a:cubicBezTo>
                    <a:pt x="891988" y="873162"/>
                    <a:pt x="748553" y="1108037"/>
                    <a:pt x="580913" y="1237129"/>
                  </a:cubicBezTo>
                  <a:cubicBezTo>
                    <a:pt x="413273" y="1366221"/>
                    <a:pt x="108473" y="1430767"/>
                    <a:pt x="0" y="1473798"/>
                  </a:cubicBez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51"/>
            <p:cNvSpPr/>
            <p:nvPr/>
          </p:nvSpPr>
          <p:spPr>
            <a:xfrm>
              <a:off x="498672" y="1974334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88161" y="2844963"/>
            <a:ext cx="102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Feature extraction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19599" y="5757802"/>
            <a:ext cx="102212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k</a:t>
            </a:r>
            <a:r>
              <a:rPr lang="en-US" sz="1400" dirty="0" smtClean="0"/>
              <a:t>-D vector </a:t>
            </a:r>
            <a:br>
              <a:rPr lang="en-US" sz="1400" dirty="0" smtClean="0"/>
            </a:br>
            <a:r>
              <a:rPr lang="en-US" sz="1400" dirty="0" smtClean="0"/>
              <a:t>(e.g., 1000)</a:t>
            </a:r>
            <a:endParaRPr lang="en-US" sz="1400" dirty="0"/>
          </a:p>
        </p:txBody>
      </p:sp>
      <p:cxnSp>
        <p:nvCxnSpPr>
          <p:cNvPr id="85" name="Straight Connector 963"/>
          <p:cNvCxnSpPr/>
          <p:nvPr/>
        </p:nvCxnSpPr>
        <p:spPr>
          <a:xfrm>
            <a:off x="4471721" y="5757802"/>
            <a:ext cx="735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05006" y="5061755"/>
            <a:ext cx="273899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s</a:t>
            </a:r>
            <a:r>
              <a:rPr lang="en-US" sz="1400" dirty="0" smtClean="0"/>
              <a:t> labels</a:t>
            </a:r>
            <a:r>
              <a:rPr lang="en-US" sz="1400" dirty="0"/>
              <a:t> </a:t>
            </a:r>
            <a:r>
              <a:rPr lang="en-US" sz="1400" dirty="0" smtClean="0"/>
              <a:t>(e.g., s = 2)</a:t>
            </a:r>
            <a:endParaRPr lang="en-US" sz="1400" dirty="0"/>
          </a:p>
        </p:txBody>
      </p:sp>
      <p:cxnSp>
        <p:nvCxnSpPr>
          <p:cNvPr id="88" name="Straight Connector 963"/>
          <p:cNvCxnSpPr/>
          <p:nvPr/>
        </p:nvCxnSpPr>
        <p:spPr>
          <a:xfrm>
            <a:off x="6405006" y="5061754"/>
            <a:ext cx="2738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6" descr="crop00102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25" y="2020068"/>
            <a:ext cx="1694675" cy="28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7" descr="HOGcrop00102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07" y="3536245"/>
            <a:ext cx="902110" cy="15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7406" y="2819400"/>
            <a:ext cx="2357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0000FF"/>
                </a:solidFill>
                <a:latin typeface="+mn-lt"/>
              </a:rPr>
              <a:t>Human 0.9</a:t>
            </a: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solidFill>
                  <a:srgbClr val="FF0000"/>
                </a:solidFill>
                <a:latin typeface="+mn-lt"/>
              </a:rPr>
              <a:t>Not-human 0.1</a:t>
            </a:r>
            <a:endParaRPr lang="ko-KR" altLang="en-US" sz="20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9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18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Conventional </a:t>
            </a:r>
            <a:r>
              <a:rPr lang="en-US" altLang="ko-KR" dirty="0" smtClean="0"/>
              <a:t>video classification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600" y="2033566"/>
            <a:ext cx="3048000" cy="2438400"/>
            <a:chOff x="381000" y="1676400"/>
            <a:chExt cx="3048000" cy="2438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76400"/>
              <a:ext cx="2438400" cy="182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8800"/>
              <a:ext cx="2438400" cy="182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981200"/>
              <a:ext cx="2438400" cy="1828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33600"/>
              <a:ext cx="2438400" cy="18288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286000"/>
              <a:ext cx="2438400" cy="1828800"/>
            </a:xfrm>
            <a:prstGeom prst="rect">
              <a:avLst/>
            </a:prstGeom>
          </p:spPr>
        </p:pic>
      </p:grpSp>
      <p:graphicFrame>
        <p:nvGraphicFramePr>
          <p:cNvPr id="12" name="Table 9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49009"/>
              </p:ext>
            </p:extLst>
          </p:nvPr>
        </p:nvGraphicFramePr>
        <p:xfrm>
          <a:off x="4774484" y="1278090"/>
          <a:ext cx="171450" cy="430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"/>
              </a:tblGrid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5400000">
            <a:off x="3438147" y="2597042"/>
            <a:ext cx="346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R</a:t>
            </a:r>
            <a:r>
              <a:rPr lang="en-US" sz="2000" b="1" dirty="0" smtClean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602680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Video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11" y="5074409"/>
            <a:ext cx="398933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n*m</a:t>
            </a:r>
            <a:r>
              <a:rPr lang="en-US" altLang="ko-KR" sz="1400" dirty="0"/>
              <a:t>-D</a:t>
            </a:r>
            <a:r>
              <a:rPr lang="en-US" sz="1400" dirty="0" smtClean="0"/>
              <a:t> data (e.g., n = 320*240, m = 1000 frames)</a:t>
            </a:r>
            <a:endParaRPr lang="en-US" sz="1400" dirty="0"/>
          </a:p>
        </p:txBody>
      </p:sp>
      <p:cxnSp>
        <p:nvCxnSpPr>
          <p:cNvPr id="16" name="Straight Connector 306"/>
          <p:cNvCxnSpPr/>
          <p:nvPr/>
        </p:nvCxnSpPr>
        <p:spPr>
          <a:xfrm>
            <a:off x="11413" y="5065865"/>
            <a:ext cx="3265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5006" y="1795039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06" y="2490764"/>
            <a:ext cx="2622984" cy="187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>
            <a:endCxn id="12" idx="1"/>
          </p:cNvCxnSpPr>
          <p:nvPr/>
        </p:nvCxnSpPr>
        <p:spPr>
          <a:xfrm>
            <a:off x="3276600" y="3427744"/>
            <a:ext cx="1497884" cy="471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3"/>
            <a:endCxn id="4099" idx="1"/>
          </p:cNvCxnSpPr>
          <p:nvPr/>
        </p:nvCxnSpPr>
        <p:spPr>
          <a:xfrm flipV="1">
            <a:off x="4945934" y="3427745"/>
            <a:ext cx="1459072" cy="47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09741" y="3060406"/>
            <a:ext cx="10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Classifier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grpSp>
        <p:nvGrpSpPr>
          <p:cNvPr id="33" name="그룹 32"/>
          <p:cNvGrpSpPr>
            <a:grpSpLocks noChangeAspect="1"/>
          </p:cNvGrpSpPr>
          <p:nvPr/>
        </p:nvGrpSpPr>
        <p:grpSpPr>
          <a:xfrm>
            <a:off x="5229855" y="3557567"/>
            <a:ext cx="880927" cy="1076787"/>
            <a:chOff x="253590" y="370867"/>
            <a:chExt cx="2566835" cy="2353150"/>
          </a:xfrm>
        </p:grpSpPr>
        <p:grpSp>
          <p:nvGrpSpPr>
            <p:cNvPr id="34" name="그룹 49"/>
            <p:cNvGrpSpPr>
              <a:grpSpLocks noChangeAspect="1"/>
            </p:cNvGrpSpPr>
            <p:nvPr/>
          </p:nvGrpSpPr>
          <p:grpSpPr>
            <a:xfrm>
              <a:off x="282816" y="370867"/>
              <a:ext cx="2537609" cy="2353150"/>
              <a:chOff x="4998789" y="3308350"/>
              <a:chExt cx="3452762" cy="3201780"/>
            </a:xfrm>
          </p:grpSpPr>
          <p:sp>
            <p:nvSpPr>
              <p:cNvPr id="44" name="Oval 249"/>
              <p:cNvSpPr>
                <a:spLocks noChangeAspect="1" noChangeArrowheads="1"/>
              </p:cNvSpPr>
              <p:nvPr/>
            </p:nvSpPr>
            <p:spPr bwMode="auto">
              <a:xfrm>
                <a:off x="7407451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5" name="Oval 254"/>
              <p:cNvSpPr>
                <a:spLocks noChangeAspect="1" noChangeArrowheads="1"/>
              </p:cNvSpPr>
              <p:nvPr/>
            </p:nvSpPr>
            <p:spPr bwMode="auto">
              <a:xfrm>
                <a:off x="7620854" y="6348383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6" name="Oval 255"/>
              <p:cNvSpPr>
                <a:spLocks noChangeAspect="1" noChangeArrowheads="1"/>
              </p:cNvSpPr>
              <p:nvPr/>
            </p:nvSpPr>
            <p:spPr bwMode="auto">
              <a:xfrm>
                <a:off x="7419762" y="6471156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7" name="Oval 256"/>
              <p:cNvSpPr>
                <a:spLocks noChangeAspect="1" noChangeArrowheads="1"/>
              </p:cNvSpPr>
              <p:nvPr/>
            </p:nvSpPr>
            <p:spPr bwMode="auto">
              <a:xfrm>
                <a:off x="6927293" y="6416073"/>
                <a:ext cx="36935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8" name="Oval 257"/>
              <p:cNvSpPr>
                <a:spLocks noChangeAspect="1" noChangeArrowheads="1"/>
              </p:cNvSpPr>
              <p:nvPr/>
            </p:nvSpPr>
            <p:spPr bwMode="auto">
              <a:xfrm>
                <a:off x="6927293" y="57781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9" name="Oval 258"/>
              <p:cNvSpPr>
                <a:spLocks noChangeAspect="1" noChangeArrowheads="1"/>
              </p:cNvSpPr>
              <p:nvPr/>
            </p:nvSpPr>
            <p:spPr bwMode="auto">
              <a:xfrm>
                <a:off x="7846570" y="5991471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0" name="Oval 259"/>
              <p:cNvSpPr>
                <a:spLocks noChangeAspect="1" noChangeArrowheads="1"/>
              </p:cNvSpPr>
              <p:nvPr/>
            </p:nvSpPr>
            <p:spPr bwMode="auto">
              <a:xfrm>
                <a:off x="7419762" y="5671482"/>
                <a:ext cx="38987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1" name="Oval 260"/>
              <p:cNvSpPr>
                <a:spLocks noChangeAspect="1" noChangeArrowheads="1"/>
              </p:cNvSpPr>
              <p:nvPr/>
            </p:nvSpPr>
            <p:spPr bwMode="auto">
              <a:xfrm>
                <a:off x="7138644" y="6096084"/>
                <a:ext cx="38987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2" name="Oval 267"/>
              <p:cNvSpPr>
                <a:spLocks noChangeAspect="1" noChangeArrowheads="1"/>
              </p:cNvSpPr>
              <p:nvPr/>
            </p:nvSpPr>
            <p:spPr bwMode="auto">
              <a:xfrm>
                <a:off x="8141609" y="6285108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3" name="Oval 289"/>
              <p:cNvSpPr>
                <a:spLocks noChangeAspect="1" noChangeArrowheads="1"/>
              </p:cNvSpPr>
              <p:nvPr/>
            </p:nvSpPr>
            <p:spPr bwMode="auto">
              <a:xfrm>
                <a:off x="6607187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4" name="Oval 247"/>
              <p:cNvSpPr>
                <a:spLocks noChangeAspect="1" noChangeArrowheads="1"/>
              </p:cNvSpPr>
              <p:nvPr/>
            </p:nvSpPr>
            <p:spPr bwMode="auto">
              <a:xfrm>
                <a:off x="5466616" y="4811492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5" name="Oval 261"/>
              <p:cNvSpPr>
                <a:spLocks noChangeAspect="1" noChangeArrowheads="1"/>
              </p:cNvSpPr>
              <p:nvPr/>
            </p:nvSpPr>
            <p:spPr bwMode="auto">
              <a:xfrm>
                <a:off x="5636921" y="5299344"/>
                <a:ext cx="38986" cy="36921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6" name="Oval 262"/>
              <p:cNvSpPr>
                <a:spLocks noChangeAspect="1" noChangeArrowheads="1"/>
              </p:cNvSpPr>
              <p:nvPr/>
            </p:nvSpPr>
            <p:spPr bwMode="auto">
              <a:xfrm>
                <a:off x="5743618" y="4797134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7" name="Oval 263"/>
              <p:cNvSpPr>
                <a:spLocks noChangeAspect="1" noChangeArrowheads="1"/>
              </p:cNvSpPr>
              <p:nvPr/>
            </p:nvSpPr>
            <p:spPr bwMode="auto">
              <a:xfrm>
                <a:off x="5850315" y="40756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8" name="Oval 265"/>
              <p:cNvSpPr>
                <a:spLocks noChangeAspect="1" noChangeArrowheads="1"/>
              </p:cNvSpPr>
              <p:nvPr/>
            </p:nvSpPr>
            <p:spPr bwMode="auto">
              <a:xfrm>
                <a:off x="5103435" y="4159219"/>
                <a:ext cx="38986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9" name="Oval 266"/>
              <p:cNvSpPr>
                <a:spLocks noChangeAspect="1" noChangeArrowheads="1"/>
              </p:cNvSpPr>
              <p:nvPr/>
            </p:nvSpPr>
            <p:spPr bwMode="auto">
              <a:xfrm>
                <a:off x="4998789" y="4585863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0" name="Oval 277"/>
              <p:cNvSpPr>
                <a:spLocks noChangeAspect="1" noChangeArrowheads="1"/>
              </p:cNvSpPr>
              <p:nvPr/>
            </p:nvSpPr>
            <p:spPr bwMode="auto">
              <a:xfrm>
                <a:off x="5316829" y="3908975"/>
                <a:ext cx="38986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173364" y="3308350"/>
                <a:ext cx="3278187" cy="3144837"/>
                <a:chOff x="3437" y="1105"/>
                <a:chExt cx="2065" cy="1981"/>
              </a:xfrm>
            </p:grpSpPr>
            <p:sp>
              <p:nvSpPr>
                <p:cNvPr id="80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437" y="2137"/>
                  <a:ext cx="20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  <p:sp>
              <p:nvSpPr>
                <p:cNvPr id="81" name="Line 24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71" y="1105"/>
                  <a:ext cx="0" cy="19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</p:grpSp>
          <p:sp>
            <p:nvSpPr>
              <p:cNvPr id="63" name="Oval 263"/>
              <p:cNvSpPr>
                <a:spLocks noChangeAspect="1" noChangeArrowheads="1"/>
              </p:cNvSpPr>
              <p:nvPr/>
            </p:nvSpPr>
            <p:spPr bwMode="auto">
              <a:xfrm>
                <a:off x="6030981" y="4311619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4" name="Oval 263"/>
              <p:cNvSpPr>
                <a:spLocks noChangeAspect="1" noChangeArrowheads="1"/>
              </p:cNvSpPr>
              <p:nvPr/>
            </p:nvSpPr>
            <p:spPr bwMode="auto">
              <a:xfrm>
                <a:off x="5337348" y="5544732"/>
                <a:ext cx="36934" cy="3897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5" name="Oval 263"/>
              <p:cNvSpPr>
                <a:spLocks noChangeAspect="1" noChangeArrowheads="1"/>
              </p:cNvSpPr>
              <p:nvPr/>
            </p:nvSpPr>
            <p:spPr bwMode="auto">
              <a:xfrm>
                <a:off x="5780552" y="395045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6" name="Oval 263"/>
              <p:cNvSpPr>
                <a:spLocks noChangeAspect="1" noChangeArrowheads="1"/>
              </p:cNvSpPr>
              <p:nvPr/>
            </p:nvSpPr>
            <p:spPr bwMode="auto">
              <a:xfrm>
                <a:off x="6144115" y="46852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7" name="Oval 257"/>
              <p:cNvSpPr>
                <a:spLocks noChangeAspect="1" noChangeArrowheads="1"/>
              </p:cNvSpPr>
              <p:nvPr/>
            </p:nvSpPr>
            <p:spPr bwMode="auto">
              <a:xfrm>
                <a:off x="5382115" y="59305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8" name="Oval 257"/>
              <p:cNvSpPr>
                <a:spLocks noChangeAspect="1" noChangeArrowheads="1"/>
              </p:cNvSpPr>
              <p:nvPr/>
            </p:nvSpPr>
            <p:spPr bwMode="auto">
              <a:xfrm>
                <a:off x="5534515" y="60829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9" name="Oval 257"/>
              <p:cNvSpPr>
                <a:spLocks noChangeAspect="1" noChangeArrowheads="1"/>
              </p:cNvSpPr>
              <p:nvPr/>
            </p:nvSpPr>
            <p:spPr bwMode="auto">
              <a:xfrm>
                <a:off x="5497580" y="63460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0" name="Oval 257"/>
              <p:cNvSpPr>
                <a:spLocks noChangeAspect="1" noChangeArrowheads="1"/>
              </p:cNvSpPr>
              <p:nvPr/>
            </p:nvSpPr>
            <p:spPr bwMode="auto">
              <a:xfrm>
                <a:off x="6107180" y="5773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1" name="Oval 257"/>
              <p:cNvSpPr>
                <a:spLocks noChangeAspect="1" noChangeArrowheads="1"/>
              </p:cNvSpPr>
              <p:nvPr/>
            </p:nvSpPr>
            <p:spPr bwMode="auto">
              <a:xfrm>
                <a:off x="6488180" y="41731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2" name="Oval 257"/>
              <p:cNvSpPr>
                <a:spLocks noChangeAspect="1" noChangeArrowheads="1"/>
              </p:cNvSpPr>
              <p:nvPr/>
            </p:nvSpPr>
            <p:spPr bwMode="auto">
              <a:xfrm>
                <a:off x="6640580" y="43648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3" name="Oval 257"/>
              <p:cNvSpPr>
                <a:spLocks noChangeAspect="1" noChangeArrowheads="1"/>
              </p:cNvSpPr>
              <p:nvPr/>
            </p:nvSpPr>
            <p:spPr bwMode="auto">
              <a:xfrm>
                <a:off x="7326380" y="4517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4" name="Oval 257"/>
              <p:cNvSpPr>
                <a:spLocks noChangeAspect="1" noChangeArrowheads="1"/>
              </p:cNvSpPr>
              <p:nvPr/>
            </p:nvSpPr>
            <p:spPr bwMode="auto">
              <a:xfrm>
                <a:off x="7935980" y="4249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5" name="Oval 257"/>
              <p:cNvSpPr>
                <a:spLocks noChangeAspect="1" noChangeArrowheads="1"/>
              </p:cNvSpPr>
              <p:nvPr/>
            </p:nvSpPr>
            <p:spPr bwMode="auto">
              <a:xfrm>
                <a:off x="7591915" y="39445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6" name="Oval 257"/>
              <p:cNvSpPr>
                <a:spLocks noChangeAspect="1" noChangeArrowheads="1"/>
              </p:cNvSpPr>
              <p:nvPr/>
            </p:nvSpPr>
            <p:spPr bwMode="auto">
              <a:xfrm>
                <a:off x="7820515" y="36397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7" name="Oval 257"/>
              <p:cNvSpPr>
                <a:spLocks noChangeAspect="1" noChangeArrowheads="1"/>
              </p:cNvSpPr>
              <p:nvPr/>
            </p:nvSpPr>
            <p:spPr bwMode="auto">
              <a:xfrm>
                <a:off x="7210915" y="3755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8" name="Oval 257"/>
              <p:cNvSpPr>
                <a:spLocks noChangeAspect="1" noChangeArrowheads="1"/>
              </p:cNvSpPr>
              <p:nvPr/>
            </p:nvSpPr>
            <p:spPr bwMode="auto">
              <a:xfrm>
                <a:off x="7896715" y="46696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9" name="Oval 263"/>
              <p:cNvSpPr>
                <a:spLocks noChangeAspect="1" noChangeArrowheads="1"/>
              </p:cNvSpPr>
              <p:nvPr/>
            </p:nvSpPr>
            <p:spPr bwMode="auto">
              <a:xfrm>
                <a:off x="6376212" y="382752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</p:grpSp>
        <p:sp>
          <p:nvSpPr>
            <p:cNvPr id="35" name="Oval 43"/>
            <p:cNvSpPr/>
            <p:nvPr/>
          </p:nvSpPr>
          <p:spPr>
            <a:xfrm>
              <a:off x="796466" y="1428174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44"/>
            <p:cNvSpPr/>
            <p:nvPr/>
          </p:nvSpPr>
          <p:spPr>
            <a:xfrm>
              <a:off x="1266770" y="7198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45"/>
            <p:cNvSpPr/>
            <p:nvPr/>
          </p:nvSpPr>
          <p:spPr>
            <a:xfrm>
              <a:off x="1006659" y="10766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46"/>
            <p:cNvSpPr/>
            <p:nvPr/>
          </p:nvSpPr>
          <p:spPr>
            <a:xfrm>
              <a:off x="724182" y="1800381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Oval 47"/>
            <p:cNvSpPr/>
            <p:nvPr/>
          </p:nvSpPr>
          <p:spPr>
            <a:xfrm>
              <a:off x="1343331" y="975249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Oval 48"/>
            <p:cNvSpPr/>
            <p:nvPr/>
          </p:nvSpPr>
          <p:spPr>
            <a:xfrm>
              <a:off x="1873767" y="665520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 49"/>
            <p:cNvSpPr/>
            <p:nvPr/>
          </p:nvSpPr>
          <p:spPr>
            <a:xfrm>
              <a:off x="253590" y="427716"/>
              <a:ext cx="1839557" cy="1473798"/>
            </a:xfrm>
            <a:custGeom>
              <a:avLst/>
              <a:gdLst>
                <a:gd name="connsiteX0" fmla="*/ 1839557 w 1839557"/>
                <a:gd name="connsiteY0" fmla="*/ 0 h 1473798"/>
                <a:gd name="connsiteX1" fmla="*/ 1264023 w 1839557"/>
                <a:gd name="connsiteY1" fmla="*/ 193638 h 1473798"/>
                <a:gd name="connsiteX2" fmla="*/ 1005840 w 1839557"/>
                <a:gd name="connsiteY2" fmla="*/ 699247 h 1473798"/>
                <a:gd name="connsiteX3" fmla="*/ 580913 w 1839557"/>
                <a:gd name="connsiteY3" fmla="*/ 1237129 h 1473798"/>
                <a:gd name="connsiteX4" fmla="*/ 0 w 1839557"/>
                <a:gd name="connsiteY4" fmla="*/ 1473798 h 14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557" h="1473798">
                  <a:moveTo>
                    <a:pt x="1839557" y="0"/>
                  </a:moveTo>
                  <a:cubicBezTo>
                    <a:pt x="1621266" y="38548"/>
                    <a:pt x="1402976" y="77097"/>
                    <a:pt x="1264023" y="193638"/>
                  </a:cubicBezTo>
                  <a:cubicBezTo>
                    <a:pt x="1125070" y="310179"/>
                    <a:pt x="1119692" y="525332"/>
                    <a:pt x="1005840" y="699247"/>
                  </a:cubicBezTo>
                  <a:cubicBezTo>
                    <a:pt x="891988" y="873162"/>
                    <a:pt x="748553" y="1108037"/>
                    <a:pt x="580913" y="1237129"/>
                  </a:cubicBezTo>
                  <a:cubicBezTo>
                    <a:pt x="413273" y="1366221"/>
                    <a:pt x="108473" y="1430767"/>
                    <a:pt x="0" y="1473798"/>
                  </a:cubicBez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51"/>
            <p:cNvSpPr/>
            <p:nvPr/>
          </p:nvSpPr>
          <p:spPr>
            <a:xfrm>
              <a:off x="498672" y="1974334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90417" y="2844963"/>
            <a:ext cx="102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Feature extraction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19599" y="5757802"/>
            <a:ext cx="109985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k</a:t>
            </a:r>
            <a:r>
              <a:rPr lang="en-US" sz="1400" dirty="0" smtClean="0"/>
              <a:t>-D vector </a:t>
            </a:r>
            <a:br>
              <a:rPr lang="en-US" sz="1400" dirty="0" smtClean="0"/>
            </a:br>
            <a:r>
              <a:rPr lang="en-US" sz="1400" dirty="0" smtClean="0"/>
              <a:t>(e.g., 1000)</a:t>
            </a:r>
            <a:endParaRPr lang="en-US" sz="1400" dirty="0"/>
          </a:p>
        </p:txBody>
      </p:sp>
      <p:cxnSp>
        <p:nvCxnSpPr>
          <p:cNvPr id="85" name="Straight Connector 963"/>
          <p:cNvCxnSpPr/>
          <p:nvPr/>
        </p:nvCxnSpPr>
        <p:spPr>
          <a:xfrm>
            <a:off x="4471721" y="5757802"/>
            <a:ext cx="735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05006" y="5061755"/>
            <a:ext cx="273899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s</a:t>
            </a:r>
            <a:r>
              <a:rPr lang="en-US" sz="1400" dirty="0" smtClean="0"/>
              <a:t> labels</a:t>
            </a:r>
            <a:r>
              <a:rPr lang="en-US" sz="1400" dirty="0"/>
              <a:t> </a:t>
            </a:r>
            <a:r>
              <a:rPr lang="en-US" sz="1400" dirty="0" smtClean="0"/>
              <a:t>(e.g., s = 6)</a:t>
            </a:r>
            <a:endParaRPr lang="en-US" sz="1400" dirty="0"/>
          </a:p>
        </p:txBody>
      </p:sp>
      <p:cxnSp>
        <p:nvCxnSpPr>
          <p:cNvPr id="88" name="Straight Connector 963"/>
          <p:cNvCxnSpPr/>
          <p:nvPr/>
        </p:nvCxnSpPr>
        <p:spPr>
          <a:xfrm>
            <a:off x="6405006" y="5061754"/>
            <a:ext cx="2738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그림 40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15" y="3598510"/>
            <a:ext cx="975707" cy="729442"/>
          </a:xfrm>
          <a:prstGeom prst="rect">
            <a:avLst/>
          </a:prstGeom>
        </p:spPr>
      </p:pic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17" y="1975563"/>
            <a:ext cx="968571" cy="7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19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 </a:t>
            </a:r>
            <a:r>
              <a:rPr lang="en-US" dirty="0"/>
              <a:t>-</a:t>
            </a:r>
            <a:r>
              <a:rPr lang="en-US" dirty="0" smtClean="0"/>
              <a:t> May 2</a:t>
            </a:r>
            <a:r>
              <a:rPr lang="en-US" baseline="30000" dirty="0" smtClean="0"/>
              <a:t>nd</a:t>
            </a:r>
            <a:r>
              <a:rPr lang="en-US" dirty="0" smtClean="0"/>
              <a:t> 2:45-4:45pm (Info W107)</a:t>
            </a:r>
          </a:p>
          <a:p>
            <a:r>
              <a:rPr lang="en-US" dirty="0" smtClean="0"/>
              <a:t>Programming assignment due May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Course online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0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‘deep’ learning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600" y="2032877"/>
            <a:ext cx="3048000" cy="2438400"/>
            <a:chOff x="381000" y="1676400"/>
            <a:chExt cx="3048000" cy="2438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76400"/>
              <a:ext cx="2438400" cy="182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8800"/>
              <a:ext cx="2438400" cy="182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981200"/>
              <a:ext cx="2438400" cy="1828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33600"/>
              <a:ext cx="2438400" cy="18288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286000"/>
              <a:ext cx="2438400" cy="18288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0" y="1601991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Video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5006" y="1794350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06" y="2490075"/>
            <a:ext cx="2622984" cy="187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/>
          <p:cNvCxnSpPr>
            <a:endCxn id="4099" idx="1"/>
          </p:cNvCxnSpPr>
          <p:nvPr/>
        </p:nvCxnSpPr>
        <p:spPr>
          <a:xfrm>
            <a:off x="3276600" y="3427056"/>
            <a:ext cx="3128406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249371" y="1246545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Convolutional </a:t>
            </a:r>
            <a:br>
              <a:rPr lang="en-US" sz="2000" b="1" dirty="0" smtClean="0"/>
            </a:br>
            <a:r>
              <a:rPr lang="en-US" sz="2000" b="1" dirty="0" smtClean="0"/>
              <a:t>Neural Networks (CNN)</a:t>
            </a:r>
          </a:p>
        </p:txBody>
      </p:sp>
      <p:grpSp>
        <p:nvGrpSpPr>
          <p:cNvPr id="86" name="Group 888"/>
          <p:cNvGrpSpPr/>
          <p:nvPr/>
        </p:nvGrpSpPr>
        <p:grpSpPr>
          <a:xfrm rot="5400000">
            <a:off x="2766305" y="3060309"/>
            <a:ext cx="2978074" cy="985181"/>
            <a:chOff x="1066800" y="2362200"/>
            <a:chExt cx="914400" cy="533400"/>
          </a:xfrm>
        </p:grpSpPr>
        <p:sp>
          <p:nvSpPr>
            <p:cNvPr id="89" name="Rectangle 889"/>
            <p:cNvSpPr/>
            <p:nvPr/>
          </p:nvSpPr>
          <p:spPr>
            <a:xfrm>
              <a:off x="1066800" y="23622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0" name="Rectangle 890"/>
            <p:cNvSpPr/>
            <p:nvPr/>
          </p:nvSpPr>
          <p:spPr>
            <a:xfrm>
              <a:off x="1066800" y="25146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1" name="Rectangle 891"/>
            <p:cNvSpPr/>
            <p:nvPr/>
          </p:nvSpPr>
          <p:spPr>
            <a:xfrm>
              <a:off x="1066800" y="26670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2" name="Rectangle 892"/>
            <p:cNvSpPr/>
            <p:nvPr/>
          </p:nvSpPr>
          <p:spPr>
            <a:xfrm>
              <a:off x="1066800" y="28194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3" name="Group 888"/>
          <p:cNvGrpSpPr/>
          <p:nvPr/>
        </p:nvGrpSpPr>
        <p:grpSpPr>
          <a:xfrm rot="5400000">
            <a:off x="3909012" y="3062801"/>
            <a:ext cx="2978074" cy="985181"/>
            <a:chOff x="1066800" y="2362200"/>
            <a:chExt cx="914400" cy="533400"/>
          </a:xfrm>
        </p:grpSpPr>
        <p:sp>
          <p:nvSpPr>
            <p:cNvPr id="94" name="Rectangle 889"/>
            <p:cNvSpPr/>
            <p:nvPr/>
          </p:nvSpPr>
          <p:spPr>
            <a:xfrm>
              <a:off x="1066800" y="23622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Rectangle 890"/>
            <p:cNvSpPr/>
            <p:nvPr/>
          </p:nvSpPr>
          <p:spPr>
            <a:xfrm>
              <a:off x="1066800" y="25146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Rectangle 891"/>
            <p:cNvSpPr/>
            <p:nvPr/>
          </p:nvSpPr>
          <p:spPr>
            <a:xfrm>
              <a:off x="1066800" y="26670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Rectangle 892"/>
            <p:cNvSpPr/>
            <p:nvPr/>
          </p:nvSpPr>
          <p:spPr>
            <a:xfrm>
              <a:off x="1066800" y="28194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3227086" y="5231702"/>
            <a:ext cx="324991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/>
              <a:t>Automatically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learn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millions of </a:t>
            </a:r>
            <a:br>
              <a:rPr lang="en-US" dirty="0" smtClean="0"/>
            </a:br>
            <a:r>
              <a:rPr lang="en-US" dirty="0" smtClean="0"/>
              <a:t>internal parameters from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6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20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27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Traditional Recognition Approach</a:t>
            </a:r>
            <a:endParaRPr lang="en-US" dirty="0">
              <a:latin typeface="+mn-lt"/>
            </a:endParaRP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  <a:endParaRPr lang="en-US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  <a:endParaRPr lang="en-US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133724" y="2286000"/>
            <a:ext cx="1810124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Image</a:t>
            </a:r>
            <a:r>
              <a:rPr lang="en-US" b="0" dirty="0" smtClean="0">
                <a:latin typeface="+mn-lt"/>
              </a:rPr>
              <a:t>/ Video</a:t>
            </a:r>
            <a:endParaRPr lang="en-US" b="0" dirty="0">
              <a:latin typeface="+mn-lt"/>
            </a:endParaRPr>
          </a:p>
          <a:p>
            <a:pPr algn="ctr" eaLnBrk="1" hangingPunct="1"/>
            <a:r>
              <a:rPr lang="en-US" b="0" dirty="0">
                <a:latin typeface="+mn-lt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152400" y="4343400"/>
            <a:ext cx="883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latin typeface="+mn-lt"/>
              </a:rPr>
              <a:t>Features are not </a:t>
            </a:r>
            <a:r>
              <a:rPr lang="en-US" sz="3200" b="0" dirty="0" smtClean="0">
                <a:latin typeface="+mn-lt"/>
              </a:rPr>
              <a:t>learned</a:t>
            </a:r>
            <a:endParaRPr lang="en-US" sz="3200" b="0" dirty="0">
              <a:latin typeface="+mn-lt"/>
            </a:endParaRPr>
          </a:p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Trainable c</a:t>
            </a:r>
            <a:r>
              <a:rPr lang="en-US" sz="3200" b="0" dirty="0" smtClean="0">
                <a:latin typeface="+mn-lt"/>
              </a:rPr>
              <a:t>lassifier </a:t>
            </a:r>
            <a:r>
              <a:rPr lang="en-US" sz="3200" b="0" dirty="0">
                <a:latin typeface="+mn-lt"/>
              </a:rPr>
              <a:t>is often generic (e.g. SVM)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 smtClean="0">
                <a:latin typeface="+mn-lt"/>
              </a:rPr>
              <a:t>Object</a:t>
            </a:r>
            <a:br>
              <a:rPr lang="en-US" b="0" dirty="0" smtClean="0">
                <a:latin typeface="+mn-lt"/>
              </a:rPr>
            </a:br>
            <a:r>
              <a:rPr lang="en-US" b="0" dirty="0" smtClean="0">
                <a:latin typeface="+mn-lt"/>
              </a:rPr>
              <a:t>Class</a:t>
            </a:r>
            <a:endParaRPr lang="en-US" b="0" dirty="0">
              <a:latin typeface="+mn-lt"/>
            </a:endParaRP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Traditional Recognition Approach</a:t>
            </a:r>
            <a:endParaRPr lang="en-US" dirty="0">
              <a:latin typeface="+mn-lt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Features are key to recent progress in </a:t>
            </a:r>
            <a:r>
              <a:rPr lang="en-US" sz="2400" dirty="0" smtClean="0"/>
              <a:t>recognition</a:t>
            </a:r>
            <a:endParaRPr lang="en-US" sz="24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Multitude of hand-designed features currently in use</a:t>
            </a:r>
          </a:p>
          <a:p>
            <a:pPr lvl="1" eaLnBrk="1" hangingPunct="1"/>
            <a:r>
              <a:rPr lang="en-US" sz="1800" dirty="0"/>
              <a:t>SIFT, HOG, </a:t>
            </a:r>
            <a:r>
              <a:rPr lang="en-US" sz="1800" dirty="0" smtClean="0"/>
              <a:t>………….</a:t>
            </a:r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Where next? Better classifiers? Or keep building more features?</a:t>
            </a: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364336"/>
            <a:ext cx="19700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152400" y="5634460"/>
            <a:ext cx="3810000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 err="1">
                <a:latin typeface="+mn-lt"/>
              </a:rPr>
              <a:t>Felzenszwalb</a:t>
            </a:r>
            <a:r>
              <a:rPr lang="en-US" sz="1400" b="0" dirty="0">
                <a:latin typeface="+mn-lt"/>
              </a:rPr>
              <a:t>,  </a:t>
            </a:r>
            <a:r>
              <a:rPr lang="en-US" sz="1400" b="0" dirty="0" err="1">
                <a:latin typeface="+mn-lt"/>
              </a:rPr>
              <a:t>Girshick</a:t>
            </a:r>
            <a:r>
              <a:rPr lang="en-US" sz="1400" b="0" dirty="0">
                <a:latin typeface="+mn-lt"/>
              </a:rPr>
              <a:t>, </a:t>
            </a:r>
            <a:br>
              <a:rPr lang="en-US" sz="1400" b="0" dirty="0">
                <a:latin typeface="+mn-lt"/>
              </a:rPr>
            </a:br>
            <a:r>
              <a:rPr lang="en-US" sz="1400" b="0" dirty="0" err="1">
                <a:latin typeface="+mn-lt"/>
              </a:rPr>
              <a:t>McAllester</a:t>
            </a:r>
            <a:r>
              <a:rPr lang="en-US" sz="1400" b="0" dirty="0">
                <a:latin typeface="+mn-lt"/>
              </a:rPr>
              <a:t> and </a:t>
            </a:r>
            <a:r>
              <a:rPr lang="en-US" sz="1400" b="0" dirty="0" err="1">
                <a:latin typeface="+mn-lt"/>
              </a:rPr>
              <a:t>Ramanan</a:t>
            </a:r>
            <a:r>
              <a:rPr lang="en-US" sz="1400" b="0" dirty="0">
                <a:latin typeface="+mn-lt"/>
              </a:rPr>
              <a:t>, PAMI 2007</a:t>
            </a:r>
          </a:p>
        </p:txBody>
      </p:sp>
      <p:pic>
        <p:nvPicPr>
          <p:cNvPr id="51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352800"/>
            <a:ext cx="4889216" cy="231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5032133"/>
            <a:ext cx="28860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9" y="4600332"/>
            <a:ext cx="776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4227514" y="5634460"/>
            <a:ext cx="4484687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>
                <a:latin typeface="+mn-lt"/>
              </a:rPr>
              <a:t>Yan &amp; Huang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(Winner of PASCAL 2010 classification competition)</a:t>
            </a:r>
          </a:p>
        </p:txBody>
      </p:sp>
    </p:spTree>
    <p:extLst>
      <p:ext uri="{BB962C8B-B14F-4D97-AF65-F5344CB8AC3E}">
        <p14:creationId xmlns:p14="http://schemas.microsoft.com/office/powerpoint/2010/main" val="10227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 smtClean="0"/>
              <a:t>Features are key </a:t>
            </a:r>
            <a:r>
              <a:rPr lang="en-US" sz="3200" dirty="0" smtClean="0"/>
              <a:t>to </a:t>
            </a:r>
            <a:r>
              <a:rPr lang="en-US" sz="3200" dirty="0"/>
              <a:t>recent progress in recognition</a:t>
            </a:r>
            <a:endParaRPr lang="en-US" altLang="en-US" sz="3200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238559"/>
            <a:ext cx="6796821" cy="1280160"/>
          </a:xfrm>
        </p:spPr>
      </p:pic>
      <p:sp>
        <p:nvSpPr>
          <p:cNvPr id="11273" name="TextBox 7"/>
          <p:cNvSpPr txBox="1">
            <a:spLocks noChangeArrowheads="1"/>
          </p:cNvSpPr>
          <p:nvPr/>
        </p:nvSpPr>
        <p:spPr bwMode="auto">
          <a:xfrm>
            <a:off x="1060450" y="2641600"/>
            <a:ext cx="243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SIFT [</a:t>
            </a:r>
            <a:r>
              <a:rPr lang="en-US" altLang="en-US" sz="1600">
                <a:latin typeface="Arial" panose="020B0604020202020204" pitchFamily="34" charset="0"/>
                <a:hlinkClick r:id="rId4"/>
              </a:rPr>
              <a:t>Loewe IJCV 04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240338" y="2614613"/>
            <a:ext cx="3422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HOG [</a:t>
            </a:r>
            <a:r>
              <a:rPr lang="en-US" altLang="en-US" sz="1600">
                <a:latin typeface="Arial" panose="020B0604020202020204" pitchFamily="34" charset="0"/>
                <a:hlinkClick r:id="rId5"/>
              </a:rPr>
              <a:t>Dalal and Triggs CVPR 05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5" name="Rectangle 8"/>
          <p:cNvSpPr>
            <a:spLocks noChangeArrowheads="1"/>
          </p:cNvSpPr>
          <p:nvPr/>
        </p:nvSpPr>
        <p:spPr bwMode="auto">
          <a:xfrm>
            <a:off x="760413" y="4851400"/>
            <a:ext cx="3035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SPM [</a:t>
            </a:r>
            <a:r>
              <a:rPr lang="en-US" altLang="en-US" sz="1600">
                <a:latin typeface="Arial" panose="020B0604020202020204" pitchFamily="34" charset="0"/>
                <a:hlinkClick r:id="rId6"/>
              </a:rPr>
              <a:t>Lazebnik et al. CVPR 06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5258593" y="4851400"/>
            <a:ext cx="338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DPM [</a:t>
            </a:r>
            <a:r>
              <a:rPr lang="en-US" altLang="en-US" sz="1600" dirty="0" err="1">
                <a:latin typeface="Arial" panose="020B0604020202020204" pitchFamily="34" charset="0"/>
                <a:hlinkClick r:id="rId7"/>
              </a:rPr>
              <a:t>Felzenszwalb</a:t>
            </a:r>
            <a:r>
              <a:rPr lang="en-US" altLang="en-US" sz="1600" dirty="0">
                <a:latin typeface="Arial" panose="020B0604020202020204" pitchFamily="34" charset="0"/>
                <a:hlinkClick r:id="rId7"/>
              </a:rPr>
              <a:t> et al. PAMI 10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7" name="Rectangle 16"/>
          <p:cNvSpPr>
            <a:spLocks noChangeArrowheads="1"/>
          </p:cNvSpPr>
          <p:nvPr/>
        </p:nvSpPr>
        <p:spPr bwMode="auto">
          <a:xfrm>
            <a:off x="1719263" y="6469063"/>
            <a:ext cx="4487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Color Descriptor [</a:t>
            </a:r>
            <a:r>
              <a:rPr lang="en-US" altLang="en-US" sz="1600">
                <a:latin typeface="Arial" panose="020B0604020202020204" pitchFamily="34" charset="0"/>
                <a:hlinkClick r:id="rId8"/>
              </a:rPr>
              <a:t>Van De Sande et al. PAMI 10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76" y="2952750"/>
            <a:ext cx="3055172" cy="194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22644"/>
            <a:ext cx="3311525" cy="160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1" y="914400"/>
            <a:ext cx="3801242" cy="172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" y="3006365"/>
            <a:ext cx="32861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0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</a:t>
            </a:r>
            <a:r>
              <a:rPr lang="en-US" sz="3600" dirty="0" smtClean="0">
                <a:latin typeface="+mn-lt"/>
              </a:rPr>
              <a:t>learning </a:t>
            </a:r>
            <a:r>
              <a:rPr lang="en-US" sz="3600" dirty="0">
                <a:latin typeface="+mn-lt"/>
              </a:rPr>
              <a:t>the </a:t>
            </a:r>
            <a:r>
              <a:rPr lang="en-US" sz="3600" dirty="0" smtClean="0">
                <a:latin typeface="+mn-lt"/>
              </a:rPr>
              <a:t>features</a:t>
            </a:r>
            <a:r>
              <a:rPr lang="en-US" sz="3600" dirty="0">
                <a:latin typeface="+mn-lt"/>
              </a:rPr>
              <a:t>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Learn a </a:t>
            </a:r>
            <a:r>
              <a:rPr lang="en-US" sz="2400" i="1" dirty="0" smtClean="0"/>
              <a:t>feature hierarchy</a:t>
            </a:r>
            <a:r>
              <a:rPr lang="en-US" sz="2400" dirty="0"/>
              <a:t> </a:t>
            </a:r>
            <a:r>
              <a:rPr lang="en-US" sz="2400" dirty="0" smtClean="0"/>
              <a:t>all </a:t>
            </a:r>
            <a:r>
              <a:rPr lang="en-US" sz="2400" dirty="0"/>
              <a:t>the way from pixels </a:t>
            </a:r>
            <a:r>
              <a:rPr lang="en-US" sz="2400" dirty="0" smtClean="0">
                <a:sym typeface="Wingdings" charset="0"/>
              </a:rPr>
              <a:t>to </a:t>
            </a:r>
            <a:r>
              <a:rPr lang="en-US" sz="2400" dirty="0">
                <a:sym typeface="Wingdings" charset="0"/>
              </a:rPr>
              <a:t>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Layers have (nearly) the same </a:t>
            </a:r>
            <a:r>
              <a:rPr lang="en-US" sz="2400" dirty="0" smtClean="0"/>
              <a:t>structure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Train all layers jointly</a:t>
            </a:r>
            <a:endParaRPr lang="en-US" sz="2400" dirty="0"/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7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“Shallow” vs. “deep” architectures</a:t>
            </a:r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  <a:endParaRPr lang="en-US" sz="2000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 smtClean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  <a:endParaRPr lang="en-US" sz="2000" b="0" dirty="0">
              <a:solidFill>
                <a:schemeClr val="bg1"/>
              </a:solidFill>
              <a:latin typeface="+mn-lt"/>
              <a:ea typeface="+mn-ea"/>
              <a:cs typeface="Adobe Caslon Pro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 smtClean="0">
                <a:latin typeface="+mn-lt"/>
              </a:rPr>
              <a:t>Object</a:t>
            </a:r>
            <a:br>
              <a:rPr lang="en-US" sz="2000" b="0" dirty="0" smtClean="0">
                <a:latin typeface="+mn-lt"/>
              </a:rPr>
            </a:br>
            <a:r>
              <a:rPr lang="en-US" sz="2000" b="0" dirty="0" smtClean="0">
                <a:latin typeface="+mn-lt"/>
              </a:rPr>
              <a:t>Class</a:t>
            </a:r>
            <a:endParaRPr lang="en-US" sz="2000" b="0" dirty="0">
              <a:latin typeface="+mn-lt"/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</a:t>
            </a:r>
            <a:r>
              <a:rPr lang="en-US" sz="2000" b="0" dirty="0" smtClean="0">
                <a:latin typeface="+mn-lt"/>
                <a:ea typeface="+mn-ea"/>
                <a:cs typeface="Adobe Caslon Pro"/>
              </a:rPr>
              <a:t>N</a:t>
            </a:r>
            <a:endParaRPr lang="en-US" sz="2000" b="0" dirty="0">
              <a:latin typeface="+mn-lt"/>
              <a:ea typeface="+mn-ea"/>
              <a:cs typeface="Adobe Caslon Pro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 smtClean="0">
                <a:latin typeface="+mn-lt"/>
                <a:ea typeface="+mn-ea"/>
                <a:cs typeface="Adobe Caslon Pro"/>
              </a:rPr>
              <a:t>Simple classifier</a:t>
            </a:r>
            <a:endParaRPr lang="en-US" sz="2000" b="0" dirty="0">
              <a:latin typeface="+mn-lt"/>
              <a:ea typeface="+mn-ea"/>
              <a:cs typeface="Adobe Caslon Pro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 smtClean="0">
                <a:latin typeface="+mn-lt"/>
              </a:rPr>
              <a:t>Object Class</a:t>
            </a:r>
            <a:endParaRPr lang="en-US" sz="2000" b="0" dirty="0">
              <a:latin typeface="+mn-lt"/>
            </a:endParaRP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600" y="1519535"/>
            <a:ext cx="700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recognition: “Shallow” architecture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05000" y="4262735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learning: “Deep” architecture</a:t>
            </a:r>
            <a:endParaRPr lang="en-US" dirty="0"/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1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Biological neuron and Perceptrons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039218" y="4791075"/>
            <a:ext cx="3506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An artificial neuron (Perceptron)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linear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Simple</a:t>
            </a:r>
            <a:r>
              <a:rPr lang="en-US" dirty="0"/>
              <a:t>, </a:t>
            </a:r>
            <a:r>
              <a:rPr lang="en-US" dirty="0" smtClean="0"/>
              <a:t>Complex </a:t>
            </a:r>
            <a:r>
              <a:rPr lang="en-US" dirty="0"/>
              <a:t>and </a:t>
            </a:r>
            <a:r>
              <a:rPr lang="en-US" dirty="0" smtClean="0"/>
              <a:t>Hyper-complex </a:t>
            </a:r>
            <a:r>
              <a:rPr lang="en-US" dirty="0"/>
              <a:t>cells 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013200"/>
            <a:ext cx="42672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" y="1066689"/>
            <a:ext cx="4344733" cy="2897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950" y="3964592"/>
            <a:ext cx="392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David H. Hubel and </a:t>
            </a:r>
            <a:r>
              <a:rPr lang="en-US" altLang="en-US" dirty="0" err="1"/>
              <a:t>Torsten</a:t>
            </a:r>
            <a:r>
              <a:rPr lang="en-US" altLang="en-US" dirty="0"/>
              <a:t> Wiesel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460166"/>
            <a:ext cx="403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David Hubel's </a:t>
            </a:r>
            <a:r>
              <a:rPr lang="en-US" dirty="0" smtClean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Eye</a:t>
            </a:r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, Brain, and Vision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473" y="4771072"/>
            <a:ext cx="4911165" cy="1631216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uggested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hierarchy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 detectors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visual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cortex, with higher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level features responding to patterns of activation in lower level cells, and propagating activation upwards to still higher level cells.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9812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hlinkClick r:id="rId6"/>
              </a:rPr>
              <a:t>video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866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/>
              <a:t>Hubel/</a:t>
            </a:r>
            <a:r>
              <a:rPr lang="en-US" altLang="en-US" sz="2800" dirty="0" smtClean="0"/>
              <a:t>Wiesel Architecture and Multi-layer </a:t>
            </a:r>
            <a:r>
              <a:rPr lang="en-US" altLang="en-US" sz="2800" dirty="0"/>
              <a:t>Neural </a:t>
            </a:r>
            <a:r>
              <a:rPr lang="en-US" altLang="en-US" sz="2800" dirty="0" smtClean="0"/>
              <a:t>Network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anose="020B0604020202020204" pitchFamily="34" charset="0"/>
              </a:rPr>
              <a:t>Hubel and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Weisel’s</a:t>
            </a:r>
            <a:r>
              <a:rPr lang="en-US" altLang="en-US" sz="2000" dirty="0" smtClean="0">
                <a:latin typeface="Arial" panose="020B0604020202020204" pitchFamily="34" charset="0"/>
              </a:rPr>
              <a:t> architecture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903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Multi-layer Neural Network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   - A </a:t>
            </a:r>
            <a:r>
              <a:rPr lang="en-US" altLang="en-US" sz="1800" i="1" dirty="0" smtClean="0">
                <a:latin typeface="Arial" panose="020B0604020202020204" pitchFamily="34" charset="0"/>
              </a:rPr>
              <a:t>non-linear</a:t>
            </a:r>
            <a:r>
              <a:rPr lang="en-US" altLang="en-US" sz="1800" dirty="0" smtClean="0">
                <a:latin typeface="Arial" panose="020B0604020202020204" pitchFamily="34" charset="0"/>
              </a:rPr>
              <a:t> classifier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36255"/>
            <a:ext cx="4265825" cy="2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Multi-layer Neural Network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 non-linear classifier</a:t>
            </a:r>
          </a:p>
          <a:p>
            <a:r>
              <a:rPr lang="en-US" altLang="en-US" b="1" dirty="0" smtClean="0"/>
              <a:t>Training: </a:t>
            </a:r>
            <a:r>
              <a:rPr lang="en-US" altLang="en-US" dirty="0" smtClean="0"/>
              <a:t>find network weights </a:t>
            </a:r>
            <a:r>
              <a:rPr lang="en-US" altLang="en-US" b="1" dirty="0" smtClean="0"/>
              <a:t>w </a:t>
            </a:r>
            <a:r>
              <a:rPr lang="en-US" altLang="en-US" dirty="0" smtClean="0"/>
              <a:t>to minimize the error between true training labels and estimated labels 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Minimization can be done by gradient descent provided </a:t>
            </a:r>
            <a:r>
              <a:rPr lang="en-US" altLang="en-US" i="1" dirty="0" smtClean="0"/>
              <a:t>f </a:t>
            </a:r>
            <a:r>
              <a:rPr lang="en-US" altLang="en-US" dirty="0" smtClean="0"/>
              <a:t>is differentiable</a:t>
            </a:r>
          </a:p>
          <a:p>
            <a:r>
              <a:rPr lang="en-US" altLang="en-US" dirty="0" smtClean="0"/>
              <a:t>This training method is called </a:t>
            </a:r>
            <a:br>
              <a:rPr lang="en-US" altLang="en-US" dirty="0" smtClean="0"/>
            </a:br>
            <a:r>
              <a:rPr lang="en-US" altLang="en-US" b="1" dirty="0" smtClean="0">
                <a:hlinkClick r:id="rId2"/>
              </a:rPr>
              <a:t>back-propagation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971800"/>
            <a:ext cx="3606800" cy="94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76800"/>
            <a:ext cx="3489228" cy="17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Recap: Features and filters</a:t>
            </a:r>
          </a:p>
        </p:txBody>
      </p:sp>
      <p:pic>
        <p:nvPicPr>
          <p:cNvPr id="45059" name="Picture 4" descr="ed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688" y="3141663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 descr="len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6688" y="1233488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88" y="1196975"/>
            <a:ext cx="2736850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7" descr="fip18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3963" y="26368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8" descr="fip18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3963" y="13414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9" descr="fip18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23963" y="393858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10" descr="texture-0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03575" y="3719513"/>
            <a:ext cx="221615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12" descr="stone_texture_for_tutorial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8875" y="4167188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1" descr="honeycomb-textur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11650" y="4906963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8" name="Text Box 13"/>
          <p:cNvSpPr txBox="1">
            <a:spLocks noChangeArrowheads="1"/>
          </p:cNvSpPr>
          <p:nvPr/>
        </p:nvSpPr>
        <p:spPr bwMode="auto">
          <a:xfrm>
            <a:off x="323850" y="5265738"/>
            <a:ext cx="38528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Transforming and describing images; textures, colors, edges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0" y="6553200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F90859-7C5E-4F93-AFF7-B806826F36A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4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 smtClean="0"/>
              <a:t>Neocognitron</a:t>
            </a:r>
            <a:r>
              <a:rPr lang="en-US" altLang="en-US" dirty="0" smtClean="0"/>
              <a:t> </a:t>
            </a:r>
            <a:r>
              <a:rPr lang="en-US" altLang="en-US" sz="2700" dirty="0" smtClean="0"/>
              <a:t>[</a:t>
            </a:r>
            <a:r>
              <a:rPr lang="en-US" sz="2700" dirty="0" smtClean="0">
                <a:hlinkClick r:id="rId3"/>
              </a:rPr>
              <a:t>Fukushima, </a:t>
            </a:r>
            <a:r>
              <a:rPr lang="en-US" sz="2700" dirty="0">
                <a:hlinkClick r:id="rId3"/>
              </a:rPr>
              <a:t>Biological Cybernetics </a:t>
            </a:r>
            <a:r>
              <a:rPr lang="en-US" sz="2700" dirty="0" smtClean="0">
                <a:hlinkClick r:id="rId3"/>
              </a:rPr>
              <a:t>1980</a:t>
            </a:r>
            <a:r>
              <a:rPr lang="en-US" altLang="en-US" sz="2700" dirty="0" smtClean="0"/>
              <a:t>]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490857" cy="1828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75432"/>
            <a:ext cx="5583567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1200" y="3235660"/>
            <a:ext cx="3276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Deformation-Resistant Recognition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/>
            </a:r>
            <a:br>
              <a:rPr lang="en-US" sz="2000" dirty="0" smtClean="0">
                <a:solidFill>
                  <a:srgbClr val="252525"/>
                </a:solidFill>
              </a:rPr>
            </a:br>
            <a:r>
              <a:rPr lang="en-US" sz="2000" dirty="0" smtClean="0">
                <a:solidFill>
                  <a:srgbClr val="252525"/>
                </a:solidFill>
              </a:rPr>
              <a:t>S-cells: (simple)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> - extract local features</a:t>
            </a:r>
          </a:p>
          <a:p>
            <a:endParaRPr lang="en-US" sz="2000" dirty="0" smtClean="0">
              <a:solidFill>
                <a:srgbClr val="252525"/>
              </a:solidFill>
            </a:endParaRPr>
          </a:p>
          <a:p>
            <a:r>
              <a:rPr lang="en-US" sz="2000" dirty="0" smtClean="0">
                <a:solidFill>
                  <a:srgbClr val="252525"/>
                </a:solidFill>
              </a:rPr>
              <a:t>C-cells: (complex)</a:t>
            </a:r>
          </a:p>
          <a:p>
            <a:r>
              <a:rPr lang="en-US" sz="2000" dirty="0" smtClean="0">
                <a:solidFill>
                  <a:srgbClr val="252525"/>
                </a:solidFill>
              </a:rPr>
              <a:t> - </a:t>
            </a:r>
            <a:r>
              <a:rPr lang="en-US" sz="2000" dirty="0"/>
              <a:t>allow for positional errors</a:t>
            </a:r>
            <a:r>
              <a:rPr lang="en-US" sz="2000" dirty="0" smtClean="0">
                <a:solidFill>
                  <a:srgbClr val="252525"/>
                </a:solidFill>
              </a:rPr>
              <a:t/>
            </a:r>
            <a:br>
              <a:rPr lang="en-US" sz="2000" dirty="0" smtClean="0">
                <a:solidFill>
                  <a:srgbClr val="252525"/>
                </a:solidFill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481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 smtClean="0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)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6248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Multi-layer Neural </a:t>
            </a:r>
            <a:r>
              <a:rPr lang="en-US" sz="2400" dirty="0"/>
              <a:t>network </a:t>
            </a:r>
            <a:r>
              <a:rPr lang="en-US" sz="2400" dirty="0" smtClean="0"/>
              <a:t>with</a:t>
            </a:r>
          </a:p>
          <a:p>
            <a:pPr lvl="1" indent="-342900">
              <a:buFontTx/>
              <a:buChar char="-"/>
            </a:pPr>
            <a:r>
              <a:rPr lang="en-US" sz="2000" b="1" dirty="0" smtClean="0"/>
              <a:t>Local</a:t>
            </a:r>
            <a:r>
              <a:rPr lang="en-US" sz="2000" dirty="0" smtClean="0"/>
              <a:t> connectivity</a:t>
            </a:r>
          </a:p>
          <a:p>
            <a:pPr lvl="1" indent="-342900">
              <a:buFontTx/>
              <a:buChar char="-"/>
            </a:pPr>
            <a:r>
              <a:rPr lang="en-US" sz="2000" b="1" dirty="0" smtClean="0"/>
              <a:t>Shared</a:t>
            </a:r>
            <a:r>
              <a:rPr lang="en-US" sz="2000" dirty="0" smtClean="0"/>
              <a:t> weight parameters across spatial positions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Stack </a:t>
            </a:r>
            <a:r>
              <a:rPr lang="en-US" sz="2400" dirty="0"/>
              <a:t>multiple stages </a:t>
            </a:r>
            <a:r>
              <a:rPr lang="en-US" sz="2400" dirty="0" smtClean="0"/>
              <a:t>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</a:t>
            </a:r>
            <a:r>
              <a:rPr lang="en-US" sz="2400" dirty="0"/>
              <a:t>stages compute more global, more invariant </a:t>
            </a:r>
            <a:r>
              <a:rPr lang="en-US" sz="2400" dirty="0" smtClean="0"/>
              <a:t>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Classification </a:t>
            </a:r>
            <a:r>
              <a:rPr lang="en-US" sz="2400" dirty="0"/>
              <a:t>layer </a:t>
            </a:r>
            <a:r>
              <a:rPr lang="en-US" sz="2400" dirty="0" smtClean="0"/>
              <a:t>at the end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9220200" y="2819400"/>
            <a:ext cx="2786086" cy="2242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6" y="6211669"/>
            <a:ext cx="9303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/>
              <a:t>Y. </a:t>
            </a:r>
            <a:r>
              <a:rPr lang="en-US" sz="1800" b="0" dirty="0" err="1"/>
              <a:t>LeCun</a:t>
            </a:r>
            <a:r>
              <a:rPr lang="en-US" sz="1800" b="0" dirty="0"/>
              <a:t>, L. </a:t>
            </a:r>
            <a:r>
              <a:rPr lang="en-US" sz="1800" b="0" dirty="0" err="1"/>
              <a:t>Bottou</a:t>
            </a:r>
            <a:r>
              <a:rPr lang="en-US" sz="1800" b="0" dirty="0"/>
              <a:t>, Y. </a:t>
            </a:r>
            <a:r>
              <a:rPr lang="en-US" sz="1800" b="0" dirty="0" err="1"/>
              <a:t>Bengio</a:t>
            </a:r>
            <a:r>
              <a:rPr lang="en-US" sz="1800" b="0" dirty="0"/>
              <a:t>, and P. </a:t>
            </a:r>
            <a:r>
              <a:rPr lang="en-US" sz="1800" b="0" dirty="0" err="1"/>
              <a:t>Haffner</a:t>
            </a:r>
            <a:r>
              <a:rPr lang="en-US" sz="1800" b="0" dirty="0"/>
              <a:t>, </a:t>
            </a:r>
            <a:r>
              <a:rPr lang="en-US" sz="1800" b="0" dirty="0">
                <a:hlinkClick r:id="rId5"/>
              </a:rPr>
              <a:t>Gradient-based learning applied to document recognition</a:t>
            </a:r>
            <a:r>
              <a:rPr lang="en-US" sz="1800" b="0" dirty="0"/>
              <a:t>, </a:t>
            </a:r>
            <a:r>
              <a:rPr lang="en-US" sz="1800" b="0" dirty="0" smtClean="0"/>
              <a:t>IEEE 86(11</a:t>
            </a:r>
            <a:r>
              <a:rPr lang="en-US" sz="1800" b="0" dirty="0"/>
              <a:t>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pic>
        <p:nvPicPr>
          <p:cNvPr id="8" name="Convolutional Network Demo from 199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6240062" y="1219200"/>
            <a:ext cx="29039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0" y="336537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LeNet-1 from 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Feed-forward feature extraction: 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Convolve </a:t>
            </a:r>
            <a:r>
              <a:rPr lang="en-US" dirty="0" smtClean="0"/>
              <a:t>input with learned filters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Non-linearity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Spatial pooling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Normalization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Supervised training of </a:t>
            </a:r>
            <a:r>
              <a:rPr lang="en-US" sz="2400" dirty="0"/>
              <a:t>convolutional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filters </a:t>
            </a:r>
            <a:r>
              <a:rPr lang="en-US" sz="2400" dirty="0"/>
              <a:t>by </a:t>
            </a:r>
            <a:r>
              <a:rPr lang="en-US" sz="2400" dirty="0" smtClean="0"/>
              <a:t>back-propagating </a:t>
            </a:r>
            <a:br>
              <a:rPr lang="en-US" sz="2400" dirty="0" smtClean="0"/>
            </a:br>
            <a:r>
              <a:rPr lang="en-US" sz="2400" dirty="0" smtClean="0"/>
              <a:t>classification </a:t>
            </a:r>
            <a:r>
              <a:rPr lang="en-US" sz="2400" dirty="0"/>
              <a:t>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4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04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04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421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7458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7462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465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469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01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 smtClean="0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)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7467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00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467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0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1. Convolution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Dependencies are local 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Translation </a:t>
            </a:r>
            <a:r>
              <a:rPr lang="en-US" sz="2400" dirty="0" smtClean="0"/>
              <a:t>invariance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Few parameters (filter weights)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Stride </a:t>
            </a:r>
            <a:r>
              <a:rPr lang="en-US" sz="2400" dirty="0" smtClean="0"/>
              <a:t>can be greater than 1 </a:t>
            </a:r>
            <a:br>
              <a:rPr lang="en-US" sz="2400" dirty="0" smtClean="0"/>
            </a:br>
            <a:r>
              <a:rPr lang="en-US" sz="2400" dirty="0" smtClean="0"/>
              <a:t>(faster</a:t>
            </a:r>
            <a:r>
              <a:rPr lang="en-US" sz="2400" dirty="0"/>
              <a:t>, less </a:t>
            </a:r>
            <a:r>
              <a:rPr lang="en-US" sz="2400" dirty="0" smtClean="0"/>
              <a:t>memory) </a:t>
            </a:r>
            <a:endParaRPr lang="en-US" sz="2400" dirty="0"/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223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pPr marL="342865" indent="-342865"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2. Non-Linearity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149383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Options:</a:t>
            </a:r>
          </a:p>
          <a:p>
            <a:pPr lvl="1"/>
            <a:r>
              <a:rPr lang="en-US" sz="2400" dirty="0" err="1" smtClean="0"/>
              <a:t>Tanh</a:t>
            </a:r>
            <a:endParaRPr lang="en-US" sz="2400" dirty="0"/>
          </a:p>
          <a:p>
            <a:pPr lvl="1"/>
            <a:r>
              <a:rPr lang="en-US" sz="2400" dirty="0" smtClean="0"/>
              <a:t>Sigmoid: 1/(1+exp(-x))</a:t>
            </a:r>
          </a:p>
          <a:p>
            <a:pPr lvl="1"/>
            <a:r>
              <a:rPr lang="en-US" sz="2400" dirty="0" smtClean="0"/>
              <a:t>Rectified linear unit (</a:t>
            </a:r>
            <a:r>
              <a:rPr lang="en-US" sz="2400" dirty="0" err="1" smtClean="0"/>
              <a:t>ReLU</a:t>
            </a:r>
            <a:r>
              <a:rPr lang="en-US" sz="2400" dirty="0" smtClean="0"/>
              <a:t>)</a:t>
            </a:r>
          </a:p>
          <a:p>
            <a:pPr lvl="2"/>
            <a:r>
              <a:rPr lang="en-US" sz="2000" dirty="0" smtClean="0"/>
              <a:t>Simplifies </a:t>
            </a:r>
            <a:r>
              <a:rPr lang="en-US" sz="2000" dirty="0" err="1" smtClean="0"/>
              <a:t>backpropagation</a:t>
            </a:r>
            <a:endParaRPr lang="en-US" sz="2000" dirty="0" smtClean="0"/>
          </a:p>
          <a:p>
            <a:pPr lvl="2"/>
            <a:r>
              <a:rPr lang="en-US" sz="2000" dirty="0" smtClean="0"/>
              <a:t>Makes learning faster</a:t>
            </a:r>
          </a:p>
          <a:p>
            <a:pPr lvl="2"/>
            <a:r>
              <a:rPr lang="en-US" sz="2000" dirty="0" smtClean="0"/>
              <a:t>Avoids saturation issues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ym typeface="Wingdings"/>
              </a:rPr>
              <a:t> Preferred option</a:t>
            </a:r>
            <a:endParaRPr lang="en-US" sz="2000" dirty="0"/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3. Spatial Pooling</a:t>
            </a:r>
            <a:endParaRPr lang="en-US" dirty="0">
              <a:latin typeface="+mn-lt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Sum or max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Larger receptive fields </a:t>
            </a:r>
            <a:r>
              <a:rPr lang="en-US" sz="2400" dirty="0" smtClean="0"/>
              <a:t>(</a:t>
            </a:r>
            <a:r>
              <a:rPr lang="en-US" sz="2400" dirty="0"/>
              <a:t>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Adobe Caslon Pro" charset="0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073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4. Normalization</a:t>
            </a:r>
            <a:endParaRPr lang="en-US" dirty="0">
              <a:latin typeface="+mn-lt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Within or across feature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Before or after spatial pooling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5327" y="2743200"/>
            <a:ext cx="7181873" cy="3128681"/>
            <a:chOff x="152401" y="2971801"/>
            <a:chExt cx="8839199" cy="3850671"/>
          </a:xfrm>
        </p:grpSpPr>
        <p:sp>
          <p:nvSpPr>
            <p:cNvPr id="20504" name="Rectangle 39"/>
            <p:cNvSpPr>
              <a:spLocks noChangeArrowheads="1"/>
            </p:cNvSpPr>
            <p:nvPr/>
          </p:nvSpPr>
          <p:spPr bwMode="auto">
            <a:xfrm>
              <a:off x="1295401" y="6027003"/>
              <a:ext cx="2058125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sz="1800" dirty="0">
                  <a:latin typeface="+mn-lt"/>
                </a:rPr>
                <a:t>Feature Maps</a:t>
              </a:r>
            </a:p>
            <a:p>
              <a:endParaRPr lang="en-US" sz="1800" dirty="0">
                <a:latin typeface="+mn-lt"/>
              </a:endParaRPr>
            </a:p>
          </p:txBody>
        </p:sp>
        <p:sp>
          <p:nvSpPr>
            <p:cNvPr id="20505" name="Rectangle 40"/>
            <p:cNvSpPr>
              <a:spLocks noChangeArrowheads="1"/>
            </p:cNvSpPr>
            <p:nvPr/>
          </p:nvSpPr>
          <p:spPr bwMode="auto">
            <a:xfrm>
              <a:off x="4858788" y="5791200"/>
              <a:ext cx="4094178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Feature Maps</a:t>
              </a:r>
              <a:br>
                <a:rPr lang="en-US" sz="1800" dirty="0">
                  <a:latin typeface="+mn-lt"/>
                </a:rPr>
              </a:br>
              <a:r>
                <a:rPr lang="en-US" sz="1800" dirty="0">
                  <a:latin typeface="+mn-lt"/>
                </a:rPr>
                <a:t>After Contrast Normalization</a:t>
              </a:r>
            </a:p>
          </p:txBody>
        </p:sp>
        <p:pic>
          <p:nvPicPr>
            <p:cNvPr id="2" name="Picture 1" descr="unnor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401" y="2974622"/>
              <a:ext cx="4246879" cy="2800694"/>
            </a:xfrm>
            <a:prstGeom prst="rect">
              <a:avLst/>
            </a:prstGeom>
          </p:spPr>
        </p:pic>
        <p:pic>
          <p:nvPicPr>
            <p:cNvPr id="3" name="Picture 2" descr="norm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4400" y="2971801"/>
              <a:ext cx="4267200" cy="280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53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Compare: SIFT </a:t>
            </a:r>
            <a:r>
              <a:rPr lang="en-US" dirty="0">
                <a:latin typeface="+mn-lt"/>
              </a:rPr>
              <a:t>Descriptor</a:t>
            </a:r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4478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3558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Apply</a:t>
            </a:r>
            <a:br>
              <a:rPr lang="en-US" sz="2400" b="0" dirty="0">
                <a:latin typeface="+mn-lt"/>
              </a:rPr>
            </a:br>
            <a:r>
              <a:rPr lang="en-US" sz="2400" b="0" dirty="0" smtClean="0">
                <a:latin typeface="+mn-lt"/>
              </a:rPr>
              <a:t>or</a:t>
            </a:r>
            <a:r>
              <a:rPr lang="en-US" sz="2400" dirty="0" smtClean="0">
                <a:latin typeface="+mn-lt"/>
              </a:rPr>
              <a:t>iented</a:t>
            </a:r>
            <a:r>
              <a:rPr lang="en-US" sz="2400" b="0" dirty="0" smtClean="0">
                <a:latin typeface="+mn-lt"/>
              </a:rPr>
              <a:t> </a:t>
            </a:r>
            <a:r>
              <a:rPr lang="en-US" sz="2400" b="0" dirty="0">
                <a:latin typeface="+mn-lt"/>
              </a:rPr>
              <a:t>filters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197225"/>
            <a:ext cx="31924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34290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7897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7401" y="53340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Normalize to unit length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724401" y="4953000"/>
            <a:ext cx="1295400" cy="1371600"/>
            <a:chOff x="6553200" y="4648200"/>
            <a:chExt cx="1295400" cy="1371600"/>
          </a:xfrm>
        </p:grpSpPr>
        <p:cxnSp>
          <p:nvCxnSpPr>
            <p:cNvPr id="37907" name="Straight Arrow Connector 17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8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6553200" y="5181600"/>
              <a:ext cx="609600" cy="6858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9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7" name="Oval 26"/>
            <p:cNvSpPr/>
            <p:nvPr/>
          </p:nvSpPr>
          <p:spPr>
            <a:xfrm>
              <a:off x="6629400" y="4876800"/>
              <a:ext cx="1066800" cy="1143000"/>
            </a:xfrm>
            <a:prstGeom prst="ellipse">
              <a:avLst/>
            </a:prstGeom>
            <a:gradFill flip="none" rotWithShape="1">
              <a:gsLst>
                <a:gs pos="70000">
                  <a:schemeClr val="tx1">
                    <a:lumMod val="85000"/>
                    <a:lumOff val="15000"/>
                  </a:schemeClr>
                </a:gs>
                <a:gs pos="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>
                <a:solidFill>
                  <a:schemeClr val="tx1"/>
                </a:solidFill>
              </a:endParaRPr>
            </a:p>
          </p:txBody>
        </p:sp>
        <p:cxnSp>
          <p:nvCxnSpPr>
            <p:cNvPr id="37913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7162800" y="5043488"/>
              <a:ext cx="377825" cy="4429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620000" y="5181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Feature </a:t>
            </a: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Vector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-114300" y="15240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 smtClean="0">
                <a:latin typeface="+mn-lt"/>
              </a:rPr>
              <a:t>Image Pixels</a:t>
            </a:r>
            <a:endParaRPr lang="en-US" sz="2800" b="0" dirty="0">
              <a:latin typeface="+mn-lt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smtClean="0">
                <a:latin typeface="+mn-lt"/>
              </a:rPr>
              <a:t>Lowe</a:t>
            </a:r>
            <a:br>
              <a:rPr lang="en-US" sz="2000" b="0" dirty="0" smtClean="0">
                <a:latin typeface="+mn-lt"/>
              </a:rPr>
            </a:br>
            <a:r>
              <a:rPr lang="en-US" sz="2000" b="0" dirty="0" smtClean="0">
                <a:latin typeface="+mn-lt"/>
              </a:rPr>
              <a:t>[IJCV 2004]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85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Spatial Pyramid Matching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Filter with 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Visual Words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50292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Multi-scale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9942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1" y="3352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Take max VW response</a:t>
            </a:r>
            <a:endParaRPr lang="en-US" sz="2400" b="0" dirty="0">
              <a:latin typeface="+mn-lt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543800" y="51054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Global image descriptor</a:t>
            </a:r>
            <a:endParaRPr lang="en-US" sz="2400" b="0" dirty="0">
              <a:latin typeface="+mn-lt"/>
            </a:endParaRP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4593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err="1">
                <a:latin typeface="+mn-lt"/>
              </a:rPr>
              <a:t>Lazebnik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 err="1">
                <a:latin typeface="+mn-lt"/>
              </a:rPr>
              <a:t>Schmid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Ponce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[CVPR 2006]</a:t>
            </a:r>
          </a:p>
        </p:txBody>
      </p:sp>
      <p:pic>
        <p:nvPicPr>
          <p:cNvPr id="24594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524000"/>
            <a:ext cx="2057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33800" y="5181600"/>
            <a:ext cx="3352800" cy="1006475"/>
            <a:chOff x="2209800" y="2895600"/>
            <a:chExt cx="3352800" cy="819902"/>
          </a:xfrm>
        </p:grpSpPr>
        <p:pic>
          <p:nvPicPr>
            <p:cNvPr id="24601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895600"/>
              <a:ext cx="1009513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895600"/>
              <a:ext cx="1070517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3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768" y="2895600"/>
              <a:ext cx="1030832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724400" y="3200400"/>
            <a:ext cx="1447801" cy="1371600"/>
            <a:chOff x="6400799" y="4648200"/>
            <a:chExt cx="1447801" cy="1371600"/>
          </a:xfrm>
        </p:grpSpPr>
        <p:cxnSp>
          <p:nvCxnSpPr>
            <p:cNvPr id="39957" name="Straight Arrow Connector 42"/>
            <p:cNvCxnSpPr>
              <a:cxnSpLocks noChangeShapeType="1"/>
            </p:cNvCxnSpPr>
            <p:nvPr/>
          </p:nvCxnSpPr>
          <p:spPr bwMode="auto">
            <a:xfrm>
              <a:off x="7086600" y="5562600"/>
              <a:ext cx="762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8" name="Straight Arrow Connector 43"/>
            <p:cNvCxnSpPr>
              <a:cxnSpLocks noChangeShapeType="1"/>
            </p:cNvCxnSpPr>
            <p:nvPr/>
          </p:nvCxnSpPr>
          <p:spPr bwMode="auto">
            <a:xfrm flipH="1">
              <a:off x="6400799" y="5524500"/>
              <a:ext cx="535259" cy="4953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9" name="Straight Arrow Connector 44"/>
            <p:cNvCxnSpPr>
              <a:cxnSpLocks noChangeShapeType="1"/>
            </p:cNvCxnSpPr>
            <p:nvPr/>
          </p:nvCxnSpPr>
          <p:spPr bwMode="auto">
            <a:xfrm flipV="1">
              <a:off x="6857999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" name="Cube 45"/>
          <p:cNvSpPr>
            <a:spLocks noChangeArrowheads="1"/>
          </p:cNvSpPr>
          <p:nvPr/>
        </p:nvSpPr>
        <p:spPr bwMode="auto">
          <a:xfrm>
            <a:off x="4953001" y="3505200"/>
            <a:ext cx="838200" cy="8382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-114300" y="16002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 smtClean="0">
                <a:latin typeface="+mn-lt"/>
              </a:rPr>
              <a:t>SIFT features</a:t>
            </a:r>
            <a:endParaRPr lang="en-US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74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7772400" cy="525780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Handwritten text/digits</a:t>
            </a:r>
          </a:p>
          <a:p>
            <a:pPr lvl="1"/>
            <a:r>
              <a:rPr lang="en-US" dirty="0"/>
              <a:t>MNIST </a:t>
            </a:r>
            <a:r>
              <a:rPr lang="en-US" dirty="0" smtClean="0"/>
              <a:t>(</a:t>
            </a:r>
            <a:r>
              <a:rPr lang="en-US" dirty="0"/>
              <a:t>0.17% error [</a:t>
            </a:r>
            <a:r>
              <a:rPr lang="en-US" dirty="0" err="1"/>
              <a:t>Ciresan</a:t>
            </a:r>
            <a:r>
              <a:rPr lang="en-US" dirty="0"/>
              <a:t> et al. 2011])</a:t>
            </a:r>
          </a:p>
          <a:p>
            <a:pPr lvl="1"/>
            <a:r>
              <a:rPr lang="en-US" dirty="0"/>
              <a:t>Arabic &amp; Chinese   [</a:t>
            </a:r>
            <a:r>
              <a:rPr lang="en-US" dirty="0" err="1"/>
              <a:t>Ciresan</a:t>
            </a:r>
            <a:r>
              <a:rPr lang="en-US" dirty="0"/>
              <a:t> et al. 2012]</a:t>
            </a:r>
          </a:p>
          <a:p>
            <a:pPr lvl="1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Simpler </a:t>
            </a:r>
            <a:r>
              <a:rPr lang="en-US" sz="2400" dirty="0"/>
              <a:t>recognition benchmarks</a:t>
            </a:r>
          </a:p>
          <a:p>
            <a:pPr lvl="1"/>
            <a:r>
              <a:rPr lang="en-US" dirty="0" smtClean="0"/>
              <a:t>CIFAR-10 (9.3</a:t>
            </a:r>
            <a:r>
              <a:rPr lang="en-US" dirty="0"/>
              <a:t>% error [Wan et al. 2013])</a:t>
            </a:r>
          </a:p>
          <a:p>
            <a:pPr lvl="1"/>
            <a:r>
              <a:rPr lang="en-US" dirty="0"/>
              <a:t>Traffic sign recognition</a:t>
            </a:r>
          </a:p>
          <a:p>
            <a:pPr lvl="2"/>
            <a:r>
              <a:rPr lang="en-US" sz="2000" dirty="0"/>
              <a:t>0.56% error vs 1.16% for humans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[</a:t>
            </a:r>
            <a:r>
              <a:rPr lang="en-US" sz="2000" dirty="0" err="1"/>
              <a:t>Ciresan</a:t>
            </a:r>
            <a:r>
              <a:rPr lang="en-US" sz="2000" dirty="0"/>
              <a:t> et al. 2011]</a:t>
            </a:r>
          </a:p>
          <a:p>
            <a:pPr lvl="2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But </a:t>
            </a:r>
            <a:r>
              <a:rPr lang="en-US" sz="2400" dirty="0" smtClean="0"/>
              <a:t>until recently, less </a:t>
            </a:r>
            <a:r>
              <a:rPr lang="en-US" sz="2400" dirty="0"/>
              <a:t>good at more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complex </a:t>
            </a:r>
            <a:r>
              <a:rPr lang="en-US" sz="2400" dirty="0"/>
              <a:t>datasets</a:t>
            </a:r>
          </a:p>
          <a:p>
            <a:pPr lvl="1"/>
            <a:r>
              <a:rPr lang="en-US" dirty="0" smtClean="0"/>
              <a:t>Caltech-101/256 </a:t>
            </a:r>
            <a:r>
              <a:rPr lang="en-US" dirty="0"/>
              <a:t>(few training examples) 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6894786" y="3429000"/>
            <a:ext cx="1868214" cy="294160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6858000" y="1143000"/>
            <a:ext cx="1875599" cy="21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572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Recap: Grouping &amp; fitting</a:t>
            </a:r>
          </a:p>
        </p:txBody>
      </p:sp>
      <p:pic>
        <p:nvPicPr>
          <p:cNvPr id="46084" name="Picture 5" descr="image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7788" y="1052513"/>
            <a:ext cx="485457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6840538" y="4681538"/>
            <a:ext cx="2160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[fig from Shi et al]</a:t>
            </a:r>
          </a:p>
        </p:txBody>
      </p:sp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4"/>
          <a:srcRect t="23639" r="64423" b="38239"/>
          <a:stretch>
            <a:fillRect/>
          </a:stretch>
        </p:blipFill>
        <p:spPr bwMode="auto">
          <a:xfrm>
            <a:off x="7127875" y="5049838"/>
            <a:ext cx="14763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9"/>
          <p:cNvPicPr>
            <a:picLocks noChangeAspect="1" noChangeArrowheads="1"/>
          </p:cNvPicPr>
          <p:nvPr/>
        </p:nvPicPr>
        <p:blipFill>
          <a:blip r:embed="rId5"/>
          <a:srcRect l="37680" t="29282" r="33452" b="7729"/>
          <a:stretch>
            <a:fillRect/>
          </a:stretch>
        </p:blipFill>
        <p:spPr bwMode="auto">
          <a:xfrm>
            <a:off x="323850" y="908050"/>
            <a:ext cx="27241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6"/>
          <a:srcRect l="38663" t="32614" r="20302" b="36258"/>
          <a:stretch>
            <a:fillRect/>
          </a:stretch>
        </p:blipFill>
        <p:spPr bwMode="auto">
          <a:xfrm>
            <a:off x="3203575" y="4400550"/>
            <a:ext cx="356393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287338" y="4797425"/>
            <a:ext cx="30607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Clustering, segmentation, fitting; what parts belong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65502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F90859-7C5E-4F93-AFF7-B806826F36A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65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ImageNet Challenge 2012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0278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2000" b="0" dirty="0" smtClean="0">
                <a:latin typeface="+mn-lt"/>
              </a:rPr>
              <a:t>[Deng et al. CVPR 2009] </a:t>
            </a:r>
            <a:endParaRPr lang="en-US" sz="2000" b="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38601" y="2114502"/>
            <a:ext cx="4952999" cy="255453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Human labels via Amazon Turk </a:t>
            </a:r>
            <a:endParaRPr lang="en-US" sz="2000" b="0" dirty="0" smtClean="0">
              <a:latin typeface="+mn-lt"/>
            </a:endParaRPr>
          </a:p>
          <a:p>
            <a:pPr marL="342865" indent="-342865">
              <a:buFont typeface="Arial"/>
              <a:buChar char="•"/>
            </a:pPr>
            <a:endParaRPr lang="en-US" sz="2000" b="0" dirty="0" smtClean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1" dirty="0" err="1" smtClean="0">
                <a:latin typeface="+mn-lt"/>
              </a:rPr>
              <a:t>ImageNet</a:t>
            </a:r>
            <a:r>
              <a:rPr lang="en-US" sz="2000" b="1" dirty="0" smtClean="0">
                <a:latin typeface="+mn-lt"/>
              </a:rPr>
              <a:t> Challenge</a:t>
            </a:r>
            <a:r>
              <a:rPr lang="en-US" sz="2000" b="0" dirty="0" smtClean="0">
                <a:latin typeface="+mn-lt"/>
              </a:rPr>
              <a:t>: </a:t>
            </a:r>
            <a:r>
              <a:rPr lang="en-US" sz="2000" b="0" i="1" dirty="0" smtClean="0">
                <a:latin typeface="+mn-lt"/>
              </a:rPr>
              <a:t>1.2 million training images, 1000 classes</a:t>
            </a:r>
            <a:endParaRPr lang="en-US" sz="2000" b="0" i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A. </a:t>
            </a:r>
            <a:r>
              <a:rPr lang="en-US" sz="1800" b="0" dirty="0" err="1" smtClean="0"/>
              <a:t>Krizhevsky</a:t>
            </a:r>
            <a:r>
              <a:rPr lang="en-US" sz="1800" b="0" dirty="0" smtClean="0"/>
              <a:t>, I. </a:t>
            </a:r>
            <a:r>
              <a:rPr lang="en-US" sz="1800" b="0" dirty="0" err="1" smtClean="0"/>
              <a:t>Sutskever</a:t>
            </a:r>
            <a:r>
              <a:rPr lang="en-US" sz="1800" b="0" dirty="0" smtClean="0"/>
              <a:t>, and G. Hinton, </a:t>
            </a:r>
            <a:r>
              <a:rPr lang="en-US" sz="1800" b="0" dirty="0" smtClean="0">
                <a:hlinkClick r:id="rId6"/>
              </a:rPr>
              <a:t>ImageNet Classification with Deep Convolutional Neural Networks</a:t>
            </a:r>
            <a:r>
              <a:rPr lang="en-US" sz="1800" b="0" dirty="0" smtClean="0"/>
              <a:t>, NIPS 2012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46084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ImageNet </a:t>
            </a:r>
            <a:r>
              <a:rPr lang="en-US" dirty="0">
                <a:solidFill>
                  <a:schemeClr val="tx1"/>
                </a:solidFill>
              </a:rPr>
              <a:t>Challenge 2012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56608"/>
            <a:ext cx="9144000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dirty="0" smtClean="0"/>
              <a:t>“</a:t>
            </a:r>
            <a:r>
              <a:rPr lang="fr-FR" sz="2400" dirty="0" err="1" smtClean="0">
                <a:latin typeface="+mn-lt"/>
                <a:cs typeface="Adobe Caslon Pro"/>
              </a:rPr>
              <a:t>AlexNet</a:t>
            </a:r>
            <a:r>
              <a:rPr lang="en-US" sz="2400" dirty="0" smtClean="0"/>
              <a:t>”</a:t>
            </a:r>
            <a:r>
              <a:rPr lang="fr-FR" sz="2400" dirty="0" smtClean="0">
                <a:latin typeface="+mn-lt"/>
                <a:cs typeface="Adobe Caslon Pro"/>
              </a:rPr>
              <a:t>: </a:t>
            </a:r>
            <a:r>
              <a:rPr lang="fr-FR" sz="2400" dirty="0" err="1">
                <a:latin typeface="+mn-lt"/>
                <a:cs typeface="Adobe Caslon Pro"/>
              </a:rPr>
              <a:t>Similar</a:t>
            </a:r>
            <a:r>
              <a:rPr lang="fr-FR" sz="2400" dirty="0">
                <a:latin typeface="+mn-lt"/>
                <a:cs typeface="Adobe Caslon Pro"/>
              </a:rPr>
              <a:t> </a:t>
            </a:r>
            <a:r>
              <a:rPr lang="fr-FR" sz="2400" dirty="0" err="1">
                <a:latin typeface="+mn-lt"/>
                <a:cs typeface="Adobe Caslon Pro"/>
              </a:rPr>
              <a:t>framework</a:t>
            </a:r>
            <a:r>
              <a:rPr lang="fr-FR" sz="2400" dirty="0">
                <a:latin typeface="+mn-lt"/>
                <a:cs typeface="Adobe Caslon Pro"/>
              </a:rPr>
              <a:t> to LeCun’98 </a:t>
            </a:r>
            <a:r>
              <a:rPr lang="fr-FR" sz="2400" b="0" dirty="0" smtClean="0">
                <a:latin typeface="+mn-lt"/>
                <a:cs typeface="Adobe Caslon Pro"/>
              </a:rPr>
              <a:t>but:</a:t>
            </a:r>
            <a:endParaRPr lang="fr-FR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 smtClean="0">
                <a:latin typeface="+mn-lt"/>
                <a:cs typeface="Adobe Caslon Pro"/>
              </a:rPr>
              <a:t>Bigger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>
                <a:latin typeface="+mn-lt"/>
                <a:cs typeface="Adobe Caslon Pro"/>
              </a:rPr>
              <a:t>model </a:t>
            </a:r>
            <a:r>
              <a:rPr lang="fr-FR" sz="2000" b="0" dirty="0" smtClean="0">
                <a:latin typeface="+mn-lt"/>
                <a:cs typeface="Adobe Caslon Pro"/>
              </a:rPr>
              <a:t>(7 </a:t>
            </a:r>
            <a:r>
              <a:rPr lang="fr-FR" sz="2000" b="0" dirty="0" err="1" smtClean="0">
                <a:latin typeface="+mn-lt"/>
                <a:cs typeface="Adobe Caslon Pro"/>
              </a:rPr>
              <a:t>hidden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 err="1" smtClean="0">
                <a:latin typeface="+mn-lt"/>
                <a:cs typeface="Adobe Caslon Pro"/>
              </a:rPr>
              <a:t>layers</a:t>
            </a:r>
            <a:r>
              <a:rPr lang="fr-FR" sz="2000" b="0" dirty="0" smtClean="0">
                <a:latin typeface="+mn-lt"/>
                <a:cs typeface="Adobe Caslon Pro"/>
              </a:rPr>
              <a:t>, </a:t>
            </a:r>
            <a:r>
              <a:rPr lang="fr-FR" sz="2000" b="0" dirty="0">
                <a:cs typeface="Adobe Caslon Pro"/>
              </a:rPr>
              <a:t>650,000 </a:t>
            </a:r>
            <a:r>
              <a:rPr lang="fr-FR" sz="2000" b="0" dirty="0" err="1" smtClean="0">
                <a:cs typeface="Adobe Caslon Pro"/>
              </a:rPr>
              <a:t>units</a:t>
            </a:r>
            <a:r>
              <a:rPr lang="fr-FR" sz="2000" b="0" dirty="0" smtClean="0">
                <a:cs typeface="Adobe Caslon Pro"/>
              </a:rPr>
              <a:t>, </a:t>
            </a:r>
            <a:r>
              <a:rPr lang="pt-BR" sz="2000" b="0" dirty="0">
                <a:cs typeface="Adobe Caslon Pro"/>
              </a:rPr>
              <a:t>60,000,000 </a:t>
            </a:r>
            <a:r>
              <a:rPr lang="pt-BR" sz="2000" b="0" dirty="0" smtClean="0">
                <a:cs typeface="Adobe Caslon Pro"/>
              </a:rPr>
              <a:t>params</a:t>
            </a:r>
            <a:r>
              <a:rPr lang="fr-FR" sz="2000" b="0" dirty="0" smtClean="0">
                <a:latin typeface="+mn-lt"/>
                <a:cs typeface="Adobe Caslon Pro"/>
              </a:rPr>
              <a:t>)</a:t>
            </a:r>
            <a:endParaRPr lang="fr-FR" sz="2000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smtClean="0">
                <a:latin typeface="+mn-lt"/>
                <a:cs typeface="Adobe Caslon Pro"/>
              </a:rPr>
              <a:t>More </a:t>
            </a:r>
            <a:r>
              <a:rPr lang="fr-FR" sz="2000" b="0" dirty="0">
                <a:latin typeface="+mn-lt"/>
                <a:cs typeface="Adobe Caslon Pro"/>
              </a:rPr>
              <a:t>data </a:t>
            </a:r>
            <a:r>
              <a:rPr lang="fr-FR" sz="2000" b="0" dirty="0" smtClean="0">
                <a:latin typeface="+mn-lt"/>
                <a:cs typeface="Adobe Caslon Pro"/>
              </a:rPr>
              <a:t>(</a:t>
            </a:r>
            <a:r>
              <a:rPr lang="fr-FR" sz="2000" b="0" dirty="0">
                <a:latin typeface="+mn-lt"/>
                <a:cs typeface="Adobe Caslon Pro"/>
              </a:rPr>
              <a:t>10</a:t>
            </a:r>
            <a:r>
              <a:rPr lang="fr-FR" sz="2000" b="0" baseline="30000" dirty="0">
                <a:latin typeface="+mn-lt"/>
                <a:cs typeface="Adobe Caslon Pro"/>
              </a:rPr>
              <a:t>6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smtClean="0">
                <a:latin typeface="+mn-lt"/>
                <a:cs typeface="Adobe Caslon Pro"/>
              </a:rPr>
              <a:t>vs. </a:t>
            </a:r>
            <a:r>
              <a:rPr lang="fr-FR" sz="2000" b="0" dirty="0">
                <a:latin typeface="+mn-lt"/>
                <a:cs typeface="Adobe Caslon Pro"/>
              </a:rPr>
              <a:t>10</a:t>
            </a:r>
            <a:r>
              <a:rPr lang="fr-FR" sz="2000" b="0" baseline="30000" dirty="0">
                <a:latin typeface="+mn-lt"/>
                <a:cs typeface="Adobe Caslon Pro"/>
              </a:rPr>
              <a:t>3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smtClean="0">
                <a:latin typeface="+mn-lt"/>
                <a:cs typeface="Adobe Caslon Pro"/>
              </a:rPr>
              <a:t>images)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 smtClean="0">
                <a:latin typeface="+mn-lt"/>
                <a:cs typeface="Adobe Caslon Pro"/>
              </a:rPr>
              <a:t>GPU </a:t>
            </a:r>
            <a:r>
              <a:rPr lang="fr-FR" sz="2000" b="0" dirty="0" err="1">
                <a:latin typeface="+mn-lt"/>
                <a:cs typeface="Adobe Caslon Pro"/>
              </a:rPr>
              <a:t>implementation</a:t>
            </a:r>
            <a:r>
              <a:rPr lang="fr-FR" sz="2000" b="0" dirty="0">
                <a:latin typeface="+mn-lt"/>
                <a:cs typeface="Adobe Caslon Pro"/>
              </a:rPr>
              <a:t> (50x </a:t>
            </a:r>
            <a:r>
              <a:rPr lang="fr-FR" sz="2000" b="0" dirty="0" err="1">
                <a:latin typeface="+mn-lt"/>
                <a:cs typeface="Adobe Caslon Pro"/>
              </a:rPr>
              <a:t>speedup</a:t>
            </a:r>
            <a:r>
              <a:rPr lang="fr-FR" sz="2000" b="0" dirty="0">
                <a:latin typeface="+mn-lt"/>
                <a:cs typeface="Adobe Caslon Pro"/>
              </a:rPr>
              <a:t> over </a:t>
            </a:r>
            <a:r>
              <a:rPr lang="fr-FR" sz="2000" b="0" dirty="0" smtClean="0">
                <a:latin typeface="+mn-lt"/>
                <a:cs typeface="Adobe Caslon Pro"/>
              </a:rPr>
              <a:t>CPU)</a:t>
            </a:r>
          </a:p>
          <a:p>
            <a:pPr marL="1257265" lvl="2" indent="-342865">
              <a:buFont typeface="Arial"/>
              <a:buChar char="•"/>
            </a:pPr>
            <a:r>
              <a:rPr lang="fr-FR" sz="2000" b="0" dirty="0" err="1" smtClean="0">
                <a:latin typeface="+mn-lt"/>
                <a:cs typeface="Adobe Caslon Pro"/>
              </a:rPr>
              <a:t>Trained</a:t>
            </a:r>
            <a:r>
              <a:rPr lang="fr-FR" sz="2000" b="0" dirty="0" smtClean="0">
                <a:latin typeface="+mn-lt"/>
                <a:cs typeface="Adobe Caslon Pro"/>
              </a:rPr>
              <a:t> on </a:t>
            </a:r>
            <a:r>
              <a:rPr lang="fr-FR" sz="2000" b="0" dirty="0" err="1" smtClean="0">
                <a:latin typeface="+mn-lt"/>
                <a:cs typeface="Adobe Caslon Pro"/>
              </a:rPr>
              <a:t>two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 err="1" smtClean="0">
                <a:latin typeface="+mn-lt"/>
                <a:cs typeface="Adobe Caslon Pro"/>
              </a:rPr>
              <a:t>GPUs</a:t>
            </a:r>
            <a:r>
              <a:rPr lang="fr-FR" sz="2000" b="0" dirty="0" smtClean="0">
                <a:latin typeface="+mn-lt"/>
                <a:cs typeface="Adobe Caslon Pro"/>
              </a:rPr>
              <a:t> for a </a:t>
            </a:r>
            <a:r>
              <a:rPr lang="fr-FR" sz="2000" b="0" dirty="0" err="1" smtClean="0">
                <a:latin typeface="+mn-lt"/>
                <a:cs typeface="Adobe Caslon Pro"/>
              </a:rPr>
              <a:t>week</a:t>
            </a:r>
            <a:r>
              <a:rPr lang="fr-FR" sz="2000" b="0" dirty="0" smtClean="0">
                <a:latin typeface="+mn-lt"/>
                <a:cs typeface="Adobe Caslon Pro"/>
              </a:rPr>
              <a:t> 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 smtClean="0">
                <a:latin typeface="+mn-lt"/>
                <a:cs typeface="Adobe Caslon Pro"/>
              </a:rPr>
              <a:t>Better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 err="1" smtClean="0">
                <a:latin typeface="+mn-lt"/>
                <a:cs typeface="Adobe Caslon Pro"/>
              </a:rPr>
              <a:t>regularization</a:t>
            </a:r>
            <a:r>
              <a:rPr lang="fr-FR" sz="2000" b="0" dirty="0" smtClean="0">
                <a:latin typeface="+mn-lt"/>
                <a:cs typeface="Adobe Caslon Pro"/>
              </a:rPr>
              <a:t> for training </a:t>
            </a:r>
            <a:r>
              <a:rPr lang="fr-FR" sz="2000" b="0" dirty="0">
                <a:latin typeface="+mn-lt"/>
                <a:cs typeface="Adobe Caslon Pro"/>
              </a:rPr>
              <a:t>(</a:t>
            </a:r>
            <a:r>
              <a:rPr lang="fr-FR" sz="2000" b="0" dirty="0" err="1">
                <a:latin typeface="+mn-lt"/>
                <a:cs typeface="Adobe Caslon Pro"/>
              </a:rPr>
              <a:t>DropOut</a:t>
            </a:r>
            <a:r>
              <a:rPr lang="fr-FR" sz="2000" b="0" dirty="0">
                <a:latin typeface="+mn-lt"/>
                <a:cs typeface="Adobe Caslon Pro"/>
              </a:rPr>
              <a:t>)</a:t>
            </a:r>
            <a:endParaRPr lang="en-US" sz="2000" b="0" dirty="0">
              <a:latin typeface="+mn-lt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A. </a:t>
            </a:r>
            <a:r>
              <a:rPr lang="en-US" sz="1800" b="0" dirty="0" err="1" smtClean="0"/>
              <a:t>Krizhevsky</a:t>
            </a:r>
            <a:r>
              <a:rPr lang="en-US" sz="1800" b="0" dirty="0" smtClean="0"/>
              <a:t>, I. </a:t>
            </a:r>
            <a:r>
              <a:rPr lang="en-US" sz="1800" b="0" dirty="0" err="1" smtClean="0"/>
              <a:t>Sutskever</a:t>
            </a:r>
            <a:r>
              <a:rPr lang="en-US" sz="1800" b="0" dirty="0" smtClean="0"/>
              <a:t>, and G. Hinton, </a:t>
            </a:r>
            <a:r>
              <a:rPr lang="en-US" sz="1800" b="0" dirty="0" smtClean="0">
                <a:hlinkClick r:id="rId4"/>
              </a:rPr>
              <a:t>ImageNet Classification with Deep Convolutional Neural Networks</a:t>
            </a:r>
            <a:r>
              <a:rPr lang="en-US" sz="1800" b="0" dirty="0" smtClean="0"/>
              <a:t>, NIPS 2012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37252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recognition from images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6409779"/>
            <a:ext cx="507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Krizhevsky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Sutskever</a:t>
            </a:r>
            <a:r>
              <a:rPr lang="en-US" altLang="ko-KR" sz="2000" dirty="0" smtClean="0"/>
              <a:t>, Hinton, NIPS 2012]</a:t>
            </a:r>
            <a:endParaRPr lang="en-US" altLang="ko-K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7" y="1708173"/>
            <a:ext cx="8415338" cy="361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6978" y="5462570"/>
            <a:ext cx="149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96*11*11*3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1054292" y="4299044"/>
            <a:ext cx="431472" cy="1163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94097" y="5326663"/>
            <a:ext cx="149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256*5*5*48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1" idx="0"/>
          </p:cNvCxnSpPr>
          <p:nvPr/>
        </p:nvCxnSpPr>
        <p:spPr>
          <a:xfrm flipH="1" flipV="1">
            <a:off x="1965281" y="3517417"/>
            <a:ext cx="1177602" cy="18092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561" y="1071461"/>
            <a:ext cx="620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5-layer CNN for image classification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1908" y="5176793"/>
            <a:ext cx="164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384*3*3*128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 flipH="1" flipV="1">
            <a:off x="3458626" y="4067033"/>
            <a:ext cx="1283628" cy="1109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25119" y="5260076"/>
            <a:ext cx="116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42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5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recognition from images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6409779"/>
            <a:ext cx="507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Krizhevsky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Sutskever</a:t>
            </a:r>
            <a:r>
              <a:rPr lang="en-US" altLang="ko-KR" sz="2000" dirty="0" smtClean="0"/>
              <a:t>, Hinton, NIPS 2012]</a:t>
            </a:r>
            <a:endParaRPr lang="en-US" altLang="ko-K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7" y="1708173"/>
            <a:ext cx="8415338" cy="361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>
            <a:stCxn id="3" idx="1"/>
          </p:cNvCxnSpPr>
          <p:nvPr/>
        </p:nvCxnSpPr>
        <p:spPr>
          <a:xfrm flipH="1" flipV="1">
            <a:off x="762000" y="4343400"/>
            <a:ext cx="2133600" cy="5459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561" y="1071461"/>
            <a:ext cx="620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5-layer CNN for image classification</a:t>
            </a:r>
          </a:p>
        </p:txBody>
      </p:sp>
      <p:sp>
        <p:nvSpPr>
          <p:cNvPr id="20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43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733800"/>
            <a:ext cx="5943600" cy="23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7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CNN for Image Classification</a:t>
            </a:r>
            <a:endParaRPr lang="en-US" dirty="0"/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7790948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331574" y="365150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“car”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3828" y="2438401"/>
            <a:ext cx="7504934" cy="2863200"/>
            <a:chOff x="1376437" y="3016244"/>
            <a:chExt cx="4561313" cy="1854253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3347572"/>
              <a:ext cx="2432550" cy="125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1" name="Rectangle 61460"/>
            <p:cNvSpPr/>
            <p:nvPr/>
          </p:nvSpPr>
          <p:spPr>
            <a:xfrm>
              <a:off x="4278720" y="3016244"/>
              <a:ext cx="693989" cy="285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en-US" sz="2000" dirty="0" err="1" smtClean="0">
                  <a:ea typeface="Adobe Caslon Pro"/>
                  <a:cs typeface="Adobe Caslon Pro"/>
                </a:rPr>
                <a:t>AlexNet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76437" y="4606782"/>
              <a:ext cx="1969412" cy="26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Fixed </a:t>
              </a:r>
              <a:r>
                <a:rPr lang="en-US" dirty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nput size: 224x224x3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3492" name="Picture 4" descr="Image result fo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" y="2939907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2964574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7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38200" y="22098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 Challenge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Krizhevsky</a:t>
            </a:r>
            <a:r>
              <a:rPr lang="en-US" dirty="0" smtClean="0"/>
              <a:t> et al. -- </a:t>
            </a:r>
            <a:r>
              <a:rPr lang="en-US" b="1" dirty="0" smtClean="0"/>
              <a:t>16.4% error </a:t>
            </a:r>
            <a:r>
              <a:rPr lang="en-US" dirty="0" smtClean="0"/>
              <a:t>(top-5)</a:t>
            </a:r>
          </a:p>
          <a:p>
            <a:r>
              <a:rPr lang="en-US" dirty="0" smtClean="0"/>
              <a:t>Next best (non-</a:t>
            </a:r>
            <a:r>
              <a:rPr lang="en-US" dirty="0" err="1" smtClean="0"/>
              <a:t>convnet</a:t>
            </a:r>
            <a:r>
              <a:rPr lang="en-US" dirty="0" smtClean="0"/>
              <a:t>) – </a:t>
            </a:r>
            <a:r>
              <a:rPr lang="en-US" b="1" dirty="0" smtClean="0"/>
              <a:t>26.2% error</a:t>
            </a:r>
            <a:endParaRPr lang="en-US" b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143000" y="25908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394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/>
        </p:nvSpPr>
        <p:spPr>
          <a:xfrm>
            <a:off x="609599" y="185701"/>
            <a:ext cx="7857725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0" dirty="0" err="1" smtClean="0"/>
              <a:t>ImageNet</a:t>
            </a:r>
            <a:r>
              <a:rPr lang="en-US" sz="3000" b="0" dirty="0" smtClean="0"/>
              <a:t> Challenge 2012-2014</a:t>
            </a:r>
            <a:endParaRPr lang="en" sz="3000" b="0" dirty="0"/>
          </a:p>
        </p:txBody>
      </p:sp>
      <p:graphicFrame>
        <p:nvGraphicFramePr>
          <p:cNvPr id="690" name="Shape 690"/>
          <p:cNvGraphicFramePr/>
          <p:nvPr>
            <p:extLst>
              <p:ext uri="{D42A27DB-BD31-4B8C-83A1-F6EECF244321}">
                <p14:modId xmlns:p14="http://schemas.microsoft.com/office/powerpoint/2010/main" val="2345715924"/>
              </p:ext>
            </p:extLst>
          </p:nvPr>
        </p:nvGraphicFramePr>
        <p:xfrm>
          <a:off x="510225" y="990601"/>
          <a:ext cx="8100375" cy="3559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5210"/>
                <a:gridCol w="1129148"/>
                <a:gridCol w="1035867"/>
                <a:gridCol w="1620075"/>
                <a:gridCol w="1620075"/>
              </a:tblGrid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Team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Year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Place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Error (top-5)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/>
                        <a:t>E</a:t>
                      </a:r>
                      <a:r>
                        <a:rPr lang="en" sz="1600" b="1" dirty="0" smtClean="0"/>
                        <a:t>xternal </a:t>
                      </a:r>
                      <a:r>
                        <a:rPr lang="en" sz="1600" b="1" dirty="0"/>
                        <a:t>data</a:t>
                      </a:r>
                    </a:p>
                  </a:txBody>
                  <a:tcPr marL="63500" marR="63500" marT="84667" marB="84667"/>
                </a:tc>
              </a:tr>
              <a:tr h="531878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/>
                        <a:t>SuperVision</a:t>
                      </a:r>
                      <a:r>
                        <a:rPr lang="en-US" sz="1600" dirty="0" smtClean="0"/>
                        <a:t> –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Toronto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(7</a:t>
                      </a:r>
                      <a:r>
                        <a:rPr lang="en-US" sz="1600" baseline="0" dirty="0" smtClean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16.4%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SuperVision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15.3%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423512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/>
                        <a:t>Clarifai</a:t>
                      </a:r>
                      <a:r>
                        <a:rPr lang="en-US" sz="1600" dirty="0" smtClean="0"/>
                        <a:t> – NYU (7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11.7%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Clarifai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1st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11.2%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/>
                        <a:t>VGG</a:t>
                      </a:r>
                      <a:r>
                        <a:rPr lang="en-US" sz="1600" dirty="0" smtClean="0"/>
                        <a:t> –</a:t>
                      </a:r>
                      <a:r>
                        <a:rPr lang="en-US" sz="1600" baseline="0" dirty="0" smtClean="0"/>
                        <a:t> Oxford </a:t>
                      </a:r>
                      <a:r>
                        <a:rPr lang="en-US" sz="1600" dirty="0" smtClean="0"/>
                        <a:t>(16</a:t>
                      </a:r>
                      <a:r>
                        <a:rPr lang="en-US" sz="1600" baseline="0" dirty="0" smtClean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2nd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7.32%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/>
                        <a:t>GoogLeNet </a:t>
                      </a:r>
                      <a:r>
                        <a:rPr lang="en-US" sz="1600" dirty="0" smtClean="0"/>
                        <a:t>(19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6.67%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hlinkClick r:id="rId3"/>
                        </a:rPr>
                        <a:t>Human</a:t>
                      </a:r>
                      <a:r>
                        <a:rPr lang="en-US" sz="1600" baseline="0" dirty="0" smtClean="0">
                          <a:hlinkClick r:id="rId3"/>
                        </a:rPr>
                        <a:t> expert</a:t>
                      </a:r>
                      <a:r>
                        <a:rPr lang="en-US" sz="1600" baseline="0" dirty="0" smtClean="0"/>
                        <a:t>*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5.1%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 smtClean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03992"/>
              </p:ext>
            </p:extLst>
          </p:nvPr>
        </p:nvGraphicFramePr>
        <p:xfrm>
          <a:off x="381000" y="4800600"/>
          <a:ext cx="8382000" cy="1737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51748"/>
                <a:gridCol w="4358404"/>
                <a:gridCol w="1571848"/>
              </a:tblGrid>
              <a:tr h="213360"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Error (top-5)</a:t>
                      </a:r>
                    </a:p>
                  </a:txBody>
                  <a:tcPr/>
                </a:tc>
              </a:tr>
              <a:tr h="35029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DeepImage</a:t>
                      </a:r>
                      <a:r>
                        <a:rPr lang="en-US" dirty="0" smtClean="0"/>
                        <a:t> - Baidu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augmentation + multi 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5.33%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PReLU</a:t>
                      </a:r>
                      <a:r>
                        <a:rPr lang="en-US" dirty="0" smtClean="0"/>
                        <a:t>-nets  -</a:t>
                      </a:r>
                      <a:r>
                        <a:rPr lang="en-US" baseline="0" dirty="0" smtClean="0"/>
                        <a:t> MSRA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Parametric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ReLU</a:t>
                      </a:r>
                      <a:r>
                        <a:rPr lang="en-US" baseline="0" dirty="0" smtClean="0"/>
                        <a:t> + smart initialization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4.94%</a:t>
                      </a:r>
                      <a:endParaRPr lang="en-US" dirty="0"/>
                    </a:p>
                  </a:txBody>
                  <a:tcPr/>
                </a:tc>
              </a:tr>
              <a:tr h="604610">
                <a:tc>
                  <a:txBody>
                    <a:bodyPr/>
                    <a:lstStyle/>
                    <a:p>
                      <a:r>
                        <a:rPr lang="en-US" dirty="0" smtClean="0"/>
                        <a:t>BN-Inception ensemble - Google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Reducing internal covariate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36071" y="662724"/>
            <a:ext cx="3207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Best non-</a:t>
            </a:r>
            <a:r>
              <a:rPr lang="en-US" sz="1600" dirty="0" err="1"/>
              <a:t>convnet</a:t>
            </a:r>
            <a:r>
              <a:rPr lang="en-US" sz="1600" dirty="0"/>
              <a:t> in 2012: 26.2%</a:t>
            </a:r>
          </a:p>
        </p:txBody>
      </p:sp>
    </p:spTree>
    <p:extLst>
      <p:ext uri="{BB962C8B-B14F-4D97-AF65-F5344CB8AC3E}">
        <p14:creationId xmlns:p14="http://schemas.microsoft.com/office/powerpoint/2010/main" val="25955596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2014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" y="6409779"/>
            <a:ext cx="6172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[</a:t>
            </a:r>
            <a:r>
              <a:rPr lang="en-US" altLang="ko-KR" sz="2000" dirty="0" err="1" smtClean="0"/>
              <a:t>Szegedy</a:t>
            </a:r>
            <a:r>
              <a:rPr lang="en-US" altLang="ko-KR" sz="2000" dirty="0" smtClean="0"/>
              <a:t> et al., ImageNet 2014, CVPR 2015]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8559" y="1071461"/>
            <a:ext cx="8999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22-layer CNN for image classification (Google – </a:t>
            </a:r>
            <a:r>
              <a:rPr lang="en-US" sz="2400" b="1" dirty="0" err="1" smtClean="0"/>
              <a:t>ImageNet</a:t>
            </a:r>
            <a:r>
              <a:rPr lang="en-US" sz="2400" b="1" dirty="0" smtClean="0"/>
              <a:t> Challenge 2014 winner)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1342" y="-516794"/>
            <a:ext cx="4603727" cy="899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47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2015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559" y="1071461"/>
            <a:ext cx="899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happened in </a:t>
            </a:r>
            <a:r>
              <a:rPr lang="en-US" sz="2400" b="1" dirty="0" err="1" smtClean="0"/>
              <a:t>ImageNet</a:t>
            </a:r>
            <a:r>
              <a:rPr lang="en-US" sz="2400" b="1" dirty="0" smtClean="0"/>
              <a:t> Challenge 2015? – MSR Asia</a:t>
            </a:r>
          </a:p>
        </p:txBody>
      </p:sp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48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315"/>
            <a:ext cx="9144000" cy="513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0" y="4567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Error: 3.57%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4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Understanding and Visualizing CNN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Visualize input pattern using </a:t>
            </a:r>
            <a:r>
              <a:rPr lang="en-US" altLang="en-US" dirty="0" err="1" smtClean="0"/>
              <a:t>deconvnet</a:t>
            </a:r>
            <a:endParaRPr lang="en-US" altLang="en-US" dirty="0" smtClean="0"/>
          </a:p>
          <a:p>
            <a:r>
              <a:rPr lang="en-US" altLang="en-US" dirty="0"/>
              <a:t>Individual neuron </a:t>
            </a:r>
            <a:r>
              <a:rPr lang="en-US" altLang="en-US" dirty="0" smtClean="0"/>
              <a:t>activation</a:t>
            </a:r>
          </a:p>
          <a:p>
            <a:r>
              <a:rPr lang="en-US" altLang="en-US" dirty="0"/>
              <a:t>Fooling CNNs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191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</a:t>
            </a:r>
            <a:endParaRPr lang="en-US" dirty="0"/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90" y="1603350"/>
            <a:ext cx="4736579" cy="3420379"/>
          </a:xfrm>
          <a:prstGeom prst="rect">
            <a:avLst/>
          </a:prstGeom>
          <a:noFill/>
        </p:spPr>
      </p:pic>
      <p:sp>
        <p:nvSpPr>
          <p:cNvPr id="930820" name="Text Box 4"/>
          <p:cNvSpPr txBox="1">
            <a:spLocks noChangeArrowheads="1"/>
          </p:cNvSpPr>
          <p:nvPr/>
        </p:nvSpPr>
        <p:spPr bwMode="auto">
          <a:xfrm>
            <a:off x="6872319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Image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388" y="1603350"/>
            <a:ext cx="4706104" cy="3395709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6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 activation back </a:t>
            </a:r>
            <a:r>
              <a:rPr lang="en-US" dirty="0"/>
              <a:t>to the input pixel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input pattern originally caused a given activation in the feature maps?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2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66" y="2063578"/>
            <a:ext cx="4204667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47800"/>
            <a:ext cx="3581400" cy="489788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4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2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3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4 and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14400"/>
            <a:ext cx="9015249" cy="55626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</a:t>
            </a:r>
            <a:r>
              <a:rPr lang="en-US" altLang="en-US" sz="1800" dirty="0" smtClean="0">
                <a:latin typeface="Arial" panose="020B0604020202020204" pitchFamily="34" charset="0"/>
              </a:rPr>
              <a:t>Networks [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Zeiler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and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Fergus,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ECCV </a:t>
            </a:r>
            <a:r>
              <a:rPr lang="en-US" altLang="en-US" sz="1800" dirty="0" smtClean="0">
                <a:latin typeface="Arial" panose="020B0604020202020204" pitchFamily="34" charset="0"/>
                <a:hlinkClick r:id="rId4"/>
              </a:rPr>
              <a:t>2014</a:t>
            </a:r>
            <a:r>
              <a:rPr lang="en-US" altLang="en-US" sz="1800" dirty="0" smtClean="0">
                <a:latin typeface="Arial" panose="020B0604020202020204" pitchFamily="34" charset="0"/>
              </a:rPr>
              <a:t>]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6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  <a:endParaRPr lang="en-US" altLang="en-US" dirty="0" smtClean="0"/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Intriguing properties of neural networks [</a:t>
            </a:r>
            <a:r>
              <a:rPr lang="en-US" altLang="en-US" sz="1600" dirty="0" err="1" smtClean="0">
                <a:latin typeface="Arial" panose="020B0604020202020204" pitchFamily="34" charset="0"/>
                <a:hlinkClick r:id="rId3"/>
              </a:rPr>
              <a:t>Szegedy</a:t>
            </a:r>
            <a:r>
              <a:rPr lang="en-US" altLang="en-US" sz="1600" dirty="0" smtClean="0">
                <a:latin typeface="Arial" panose="020B0604020202020204" pitchFamily="34" charset="0"/>
                <a:hlinkClick r:id="rId3"/>
              </a:rPr>
              <a:t> ICLR 2014</a:t>
            </a:r>
            <a:r>
              <a:rPr lang="en-US" altLang="en-US" sz="1600" dirty="0" smtClean="0">
                <a:latin typeface="Arial" panose="020B0604020202020204" pitchFamily="34" charset="0"/>
              </a:rPr>
              <a:t>]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going on?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 smtClean="0"/>
              <a:t>Recall gradient descent training: modify the weights to reduce classifier error</a:t>
            </a:r>
          </a:p>
          <a:p>
            <a:pPr marL="457200" indent="-457200"/>
            <a:endParaRPr lang="en-US" altLang="en-US" dirty="0" smtClean="0"/>
          </a:p>
          <a:p>
            <a:pPr marL="457200" indent="-457200"/>
            <a:endParaRPr lang="en-US" altLang="en-US" dirty="0" smtClean="0"/>
          </a:p>
          <a:p>
            <a:pPr marL="457200" indent="-457200"/>
            <a:endParaRPr lang="en-US" altLang="en-US" dirty="0" smtClean="0"/>
          </a:p>
          <a:p>
            <a:pPr marL="457200" indent="-457200"/>
            <a:r>
              <a:rPr lang="en-US" altLang="en-US" dirty="0" smtClean="0"/>
              <a:t>Adversarial examples: modify the </a:t>
            </a:r>
            <a:r>
              <a:rPr lang="en-US" altLang="en-US" i="1" dirty="0" smtClean="0"/>
              <a:t>image</a:t>
            </a:r>
            <a:r>
              <a:rPr lang="en-US" altLang="en-US" dirty="0" smtClean="0"/>
              <a:t> to </a:t>
            </a:r>
            <a:r>
              <a:rPr lang="en-US" altLang="en-US" i="1" dirty="0" smtClean="0"/>
              <a:t>increase</a:t>
            </a:r>
            <a:r>
              <a:rPr lang="en-US" altLang="en-US" dirty="0" smtClean="0"/>
              <a:t> classifier error</a:t>
            </a:r>
          </a:p>
          <a:p>
            <a:pPr marL="457200" indent="-457200"/>
            <a:endParaRPr lang="en-US" altLang="en-US" dirty="0" smtClean="0"/>
          </a:p>
        </p:txBody>
      </p:sp>
      <p:sp>
        <p:nvSpPr>
          <p:cNvPr id="58372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8373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</a:t>
            </a:r>
            <a:r>
              <a:rPr lang="en-US" altLang="en-US" sz="1600" dirty="0" smtClean="0">
                <a:latin typeface="Arial" panose="020B0604020202020204" pitchFamily="34" charset="0"/>
              </a:rPr>
              <a:t>Examples [</a:t>
            </a:r>
            <a:r>
              <a:rPr lang="en-US" sz="1600" dirty="0" smtClean="0">
                <a:hlinkClick r:id="rId4"/>
              </a:rPr>
              <a:t>Goodfellow ICLR 2015</a:t>
            </a:r>
            <a:r>
              <a:rPr lang="en-US" altLang="en-US" sz="1600" dirty="0" smtClean="0">
                <a:latin typeface="Arial" panose="020B0604020202020204" pitchFamily="34" charset="0"/>
              </a:rPr>
              <a:t>]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graphicFrame>
        <p:nvGraphicFramePr>
          <p:cNvPr id="58374" name="Object 15"/>
          <p:cNvGraphicFramePr>
            <a:graphicFrameLocks noChangeAspect="1"/>
          </p:cNvGraphicFramePr>
          <p:nvPr/>
        </p:nvGraphicFramePr>
        <p:xfrm>
          <a:off x="3581400" y="2136775"/>
          <a:ext cx="20462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5" name="Equation" r:id="rId5" imgW="965200" imgH="393700" progId="Equation.3">
                  <p:embed/>
                </p:oleObj>
              </mc:Choice>
              <mc:Fallback>
                <p:oleObj name="Equation" r:id="rId5" imgW="965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6775"/>
                        <a:ext cx="204628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12"/>
          <p:cNvGraphicFramePr>
            <a:graphicFrameLocks noChangeAspect="1"/>
          </p:cNvGraphicFramePr>
          <p:nvPr/>
        </p:nvGraphicFramePr>
        <p:xfrm>
          <a:off x="3683000" y="4575175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6" name="Equation" r:id="rId7" imgW="840960" imgH="383760" progId="Equation.3">
                  <p:embed/>
                </p:oleObj>
              </mc:Choice>
              <mc:Fallback>
                <p:oleObj name="Equation" r:id="rId7" imgW="84096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575175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43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4000" dirty="0" smtClean="0"/>
              <a:t>What is going on?</a:t>
            </a:r>
          </a:p>
        </p:txBody>
      </p:sp>
      <p:pic>
        <p:nvPicPr>
          <p:cNvPr id="57347" name="Picture 4" descr="Screen Shot 2015-04-28 at 4.0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Screen Shot 2015-04-28 at 4.06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931863" y="4262438"/>
            <a:ext cx="439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57350" name="Object 9"/>
          <p:cNvGraphicFramePr>
            <a:graphicFrameLocks noChangeAspect="1"/>
          </p:cNvGraphicFramePr>
          <p:nvPr/>
        </p:nvGraphicFramePr>
        <p:xfrm>
          <a:off x="7010400" y="4191000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1" name="Equation" r:id="rId5" imgW="840960" imgH="383760" progId="Equation.3">
                  <p:embed/>
                </p:oleObj>
              </mc:Choice>
              <mc:Fallback>
                <p:oleObj name="Equation" r:id="rId5" imgW="84096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91000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10"/>
          <p:cNvGraphicFramePr>
            <a:graphicFrameLocks noChangeAspect="1"/>
          </p:cNvGraphicFramePr>
          <p:nvPr/>
        </p:nvGraphicFramePr>
        <p:xfrm>
          <a:off x="4616450" y="4270375"/>
          <a:ext cx="5111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2" name="Equation" r:id="rId7" imgW="228240" imgH="383760" progId="Equation.3">
                  <p:embed/>
                </p:oleObj>
              </mc:Choice>
              <mc:Fallback>
                <p:oleObj name="Equation" r:id="rId7" imgW="22824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4270375"/>
                        <a:ext cx="5111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9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</a:t>
            </a:r>
            <a:r>
              <a:rPr lang="en-US" altLang="en-US" sz="1600" dirty="0" smtClean="0">
                <a:latin typeface="Arial" panose="020B0604020202020204" pitchFamily="34" charset="0"/>
              </a:rPr>
              <a:t>Examples [</a:t>
            </a:r>
            <a:r>
              <a:rPr lang="en-US" sz="1600" dirty="0" smtClean="0">
                <a:hlinkClick r:id="rId10"/>
              </a:rPr>
              <a:t>Goodfellow ICLR 2015</a:t>
            </a:r>
            <a:r>
              <a:rPr lang="en-US" altLang="en-US" sz="1600" dirty="0" smtClean="0">
                <a:latin typeface="Arial" panose="020B0604020202020204" pitchFamily="34" charset="0"/>
              </a:rPr>
              <a:t>]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Fooling CNNs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" y="1676400"/>
            <a:ext cx="9067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Deep Neural Networks are Easily Fooled: High Confidence Predictions for Unrecognizable </a:t>
            </a:r>
            <a:r>
              <a:rPr lang="en-US" sz="1400" dirty="0"/>
              <a:t>Images [</a:t>
            </a:r>
            <a:r>
              <a:rPr lang="en-US" sz="1400" dirty="0" smtClean="0">
                <a:hlinkClick r:id="rId3"/>
              </a:rPr>
              <a:t>Nguyen et al. CVPR 2015</a:t>
            </a:r>
            <a:r>
              <a:rPr lang="en-US" sz="1400" dirty="0" smtClean="0"/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78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Images that both CNN and Human can recognize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 smtClean="0"/>
          </a:p>
        </p:txBody>
      </p:sp>
      <p:pic>
        <p:nvPicPr>
          <p:cNvPr id="563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72" y="1600200"/>
            <a:ext cx="6190656" cy="469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Deep Neural Networks are Easily Fooled: High Confidence Predictions for Unrecognizable </a:t>
            </a:r>
            <a:r>
              <a:rPr lang="en-US" sz="1400" dirty="0"/>
              <a:t>Images [</a:t>
            </a:r>
            <a:r>
              <a:rPr lang="en-US" sz="1400" dirty="0" smtClean="0">
                <a:hlinkClick r:id="rId3"/>
              </a:rPr>
              <a:t>Nguyen et al. CVPR 2015</a:t>
            </a:r>
            <a:r>
              <a:rPr lang="en-US" sz="1400" dirty="0" smtClean="0"/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838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75656" cy="5257800"/>
          </a:xfrm>
        </p:spPr>
        <p:txBody>
          <a:bodyPr/>
          <a:lstStyle/>
          <a:p>
            <a:r>
              <a:rPr lang="en-US" dirty="0" smtClean="0"/>
              <a:t>We can approximate the </a:t>
            </a:r>
            <a:r>
              <a:rPr lang="en-US" dirty="0" err="1"/>
              <a:t>Laplacian</a:t>
            </a:r>
            <a:r>
              <a:rPr lang="en-US" dirty="0"/>
              <a:t> with a difference of </a:t>
            </a:r>
            <a:r>
              <a:rPr lang="en-US" dirty="0" smtClean="0"/>
              <a:t>Gaussians; more efficient to implement.</a:t>
            </a:r>
            <a:endParaRPr lang="en-US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221609"/>
              </p:ext>
            </p:extLst>
          </p:nvPr>
        </p:nvGraphicFramePr>
        <p:xfrm>
          <a:off x="457200" y="2971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1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971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880544"/>
              </p:ext>
            </p:extLst>
          </p:nvPr>
        </p:nvGraphicFramePr>
        <p:xfrm>
          <a:off x="457200" y="4175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2" name="Equation" r:id="rId6" imgW="1916868" imgH="203112" progId="Equation.3">
                  <p:embed/>
                </p:oleObj>
              </mc:Choice>
              <mc:Fallback>
                <p:oleObj name="Equation" r:id="rId6" imgW="191686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75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505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556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Approximating the Laplacian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933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667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0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Encoding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4" y="1600201"/>
            <a:ext cx="778119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Deep Neural Networks are Easily Fooled: High Confidence Predictions for Unrecognizable </a:t>
            </a:r>
            <a:r>
              <a:rPr lang="en-US" sz="1400" dirty="0"/>
              <a:t>Images [</a:t>
            </a:r>
            <a:r>
              <a:rPr lang="en-US" sz="1400" dirty="0" smtClean="0">
                <a:hlinkClick r:id="rId3"/>
              </a:rPr>
              <a:t>Nguyen et al. CVPR 2015</a:t>
            </a:r>
            <a:r>
              <a:rPr lang="en-US" sz="1400" dirty="0" smtClean="0"/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697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/>
              <a:t>Indirect Encoding</a:t>
            </a:r>
            <a:endParaRPr lang="en-US" altLang="en-US" dirty="0" smtClean="0"/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 smtClean="0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1600200"/>
            <a:ext cx="77120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Deep Neural Networks are Easily Fooled: High Confidence Predictions for Unrecognizable </a:t>
            </a:r>
            <a:r>
              <a:rPr lang="en-US" sz="1400" dirty="0"/>
              <a:t>Images [</a:t>
            </a:r>
            <a:r>
              <a:rPr lang="en-US" sz="1400" dirty="0" smtClean="0">
                <a:hlinkClick r:id="rId3"/>
              </a:rPr>
              <a:t>Nguyen et al. CVPR 2015</a:t>
            </a:r>
            <a:r>
              <a:rPr lang="en-US" sz="1400" dirty="0" smtClean="0"/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452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Beyond </a:t>
            </a:r>
            <a:r>
              <a:rPr lang="en-US" altLang="en-US" dirty="0" smtClean="0"/>
              <a:t>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Detection</a:t>
            </a:r>
          </a:p>
          <a:p>
            <a:r>
              <a:rPr lang="en-US" altLang="en-US" dirty="0" smtClean="0"/>
              <a:t>Segmentation</a:t>
            </a:r>
          </a:p>
          <a:p>
            <a:r>
              <a:rPr lang="en-US" altLang="en-US" dirty="0"/>
              <a:t>Regression </a:t>
            </a:r>
            <a:endParaRPr lang="en-US" altLang="en-US" dirty="0" smtClean="0"/>
          </a:p>
          <a:p>
            <a:r>
              <a:rPr lang="en-US" altLang="en-US" dirty="0" smtClean="0"/>
              <a:t>Pose estimation </a:t>
            </a:r>
          </a:p>
          <a:p>
            <a:r>
              <a:rPr lang="en-US" altLang="en-US" dirty="0" smtClean="0"/>
              <a:t>Matching patches</a:t>
            </a:r>
          </a:p>
          <a:p>
            <a:r>
              <a:rPr lang="en-US" altLang="en-US" dirty="0" smtClean="0"/>
              <a:t>Synthesis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and many more…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363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features?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600" y="1853132"/>
            <a:ext cx="3048000" cy="2438400"/>
            <a:chOff x="381000" y="1676400"/>
            <a:chExt cx="3048000" cy="2438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76400"/>
              <a:ext cx="2438400" cy="182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8800"/>
              <a:ext cx="2438400" cy="182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981200"/>
              <a:ext cx="2438400" cy="1828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33600"/>
              <a:ext cx="2438400" cy="18288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286000"/>
              <a:ext cx="2438400" cy="18288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0" y="1422246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Video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5006" y="1614605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06" y="2310330"/>
            <a:ext cx="2622984" cy="187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/>
          <p:cNvCxnSpPr>
            <a:endCxn id="4099" idx="1"/>
          </p:cNvCxnSpPr>
          <p:nvPr/>
        </p:nvCxnSpPr>
        <p:spPr>
          <a:xfrm>
            <a:off x="3276600" y="3247311"/>
            <a:ext cx="3128406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249371" y="10668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Convolutional </a:t>
            </a:r>
            <a:br>
              <a:rPr lang="en-US" sz="2000" b="1" dirty="0" smtClean="0"/>
            </a:br>
            <a:r>
              <a:rPr lang="en-US" sz="2000" b="1" dirty="0" smtClean="0"/>
              <a:t>Neural Networks (CNN)</a:t>
            </a:r>
          </a:p>
        </p:txBody>
      </p:sp>
      <p:grpSp>
        <p:nvGrpSpPr>
          <p:cNvPr id="86" name="Group 888"/>
          <p:cNvGrpSpPr/>
          <p:nvPr/>
        </p:nvGrpSpPr>
        <p:grpSpPr>
          <a:xfrm rot="5400000">
            <a:off x="2766305" y="2880564"/>
            <a:ext cx="2978074" cy="985181"/>
            <a:chOff x="1066800" y="2362200"/>
            <a:chExt cx="914400" cy="533400"/>
          </a:xfrm>
        </p:grpSpPr>
        <p:sp>
          <p:nvSpPr>
            <p:cNvPr id="89" name="Rectangle 889"/>
            <p:cNvSpPr/>
            <p:nvPr/>
          </p:nvSpPr>
          <p:spPr>
            <a:xfrm>
              <a:off x="1066800" y="23622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0" name="Rectangle 890"/>
            <p:cNvSpPr/>
            <p:nvPr/>
          </p:nvSpPr>
          <p:spPr>
            <a:xfrm>
              <a:off x="1066800" y="25146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1" name="Rectangle 891"/>
            <p:cNvSpPr/>
            <p:nvPr/>
          </p:nvSpPr>
          <p:spPr>
            <a:xfrm>
              <a:off x="1066800" y="26670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2" name="Rectangle 892"/>
            <p:cNvSpPr/>
            <p:nvPr/>
          </p:nvSpPr>
          <p:spPr>
            <a:xfrm>
              <a:off x="1066800" y="28194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3" name="Group 888"/>
          <p:cNvGrpSpPr/>
          <p:nvPr/>
        </p:nvGrpSpPr>
        <p:grpSpPr>
          <a:xfrm rot="5400000">
            <a:off x="3909012" y="2883056"/>
            <a:ext cx="2978074" cy="985181"/>
            <a:chOff x="1066800" y="2362200"/>
            <a:chExt cx="914400" cy="533400"/>
          </a:xfrm>
        </p:grpSpPr>
        <p:sp>
          <p:nvSpPr>
            <p:cNvPr id="94" name="Rectangle 889"/>
            <p:cNvSpPr/>
            <p:nvPr/>
          </p:nvSpPr>
          <p:spPr>
            <a:xfrm>
              <a:off x="1066800" y="23622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Rectangle 890"/>
            <p:cNvSpPr/>
            <p:nvPr/>
          </p:nvSpPr>
          <p:spPr>
            <a:xfrm>
              <a:off x="1066800" y="25146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Rectangle 891"/>
            <p:cNvSpPr/>
            <p:nvPr/>
          </p:nvSpPr>
          <p:spPr>
            <a:xfrm>
              <a:off x="1066800" y="26670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Rectangle 892"/>
            <p:cNvSpPr/>
            <p:nvPr/>
          </p:nvSpPr>
          <p:spPr>
            <a:xfrm>
              <a:off x="1066800" y="2819400"/>
              <a:ext cx="914400" cy="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6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63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Group 23"/>
          <p:cNvGrpSpPr/>
          <p:nvPr/>
        </p:nvGrpSpPr>
        <p:grpSpPr>
          <a:xfrm>
            <a:off x="3694309" y="4887433"/>
            <a:ext cx="1675901" cy="291395"/>
            <a:chOff x="6800018" y="2438399"/>
            <a:chExt cx="3229284" cy="266701"/>
          </a:xfrm>
        </p:grpSpPr>
        <p:sp>
          <p:nvSpPr>
            <p:cNvPr id="28" name="Rectangle 21"/>
            <p:cNvSpPr/>
            <p:nvPr/>
          </p:nvSpPr>
          <p:spPr>
            <a:xfrm>
              <a:off x="6878472" y="2438400"/>
              <a:ext cx="3098006" cy="2667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29" name="Rectangle 22"/>
            <p:cNvSpPr/>
            <p:nvPr/>
          </p:nvSpPr>
          <p:spPr>
            <a:xfrm>
              <a:off x="6800018" y="2438399"/>
              <a:ext cx="3229284" cy="41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14332" y="5851449"/>
            <a:ext cx="174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Feature extraction</a:t>
            </a:r>
            <a:endParaRPr lang="ko-KR" altLang="en-US" dirty="0"/>
          </a:p>
        </p:txBody>
      </p:sp>
      <p:grpSp>
        <p:nvGrpSpPr>
          <p:cNvPr id="39" name="Group 23"/>
          <p:cNvGrpSpPr/>
          <p:nvPr/>
        </p:nvGrpSpPr>
        <p:grpSpPr>
          <a:xfrm>
            <a:off x="5420834" y="4887433"/>
            <a:ext cx="533400" cy="291395"/>
            <a:chOff x="6800018" y="2438399"/>
            <a:chExt cx="3229284" cy="266701"/>
          </a:xfrm>
        </p:grpSpPr>
        <p:sp>
          <p:nvSpPr>
            <p:cNvPr id="40" name="Rectangle 21"/>
            <p:cNvSpPr/>
            <p:nvPr/>
          </p:nvSpPr>
          <p:spPr>
            <a:xfrm>
              <a:off x="6878472" y="2438400"/>
              <a:ext cx="3098006" cy="2667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41" name="Rectangle 22"/>
            <p:cNvSpPr/>
            <p:nvPr/>
          </p:nvSpPr>
          <p:spPr>
            <a:xfrm>
              <a:off x="6800018" y="2438399"/>
              <a:ext cx="3229284" cy="41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202528" y="5851449"/>
            <a:ext cx="212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Classification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28" idx="2"/>
            <a:endCxn id="5" idx="0"/>
          </p:cNvCxnSpPr>
          <p:nvPr/>
        </p:nvCxnSpPr>
        <p:spPr>
          <a:xfrm flipH="1">
            <a:off x="3887816" y="5178828"/>
            <a:ext cx="651094" cy="672621"/>
          </a:xfrm>
          <a:prstGeom prst="straightConnector1">
            <a:avLst/>
          </a:prstGeom>
          <a:ln w="190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0" idx="2"/>
            <a:endCxn id="44" idx="0"/>
          </p:cNvCxnSpPr>
          <p:nvPr/>
        </p:nvCxnSpPr>
        <p:spPr>
          <a:xfrm>
            <a:off x="5689651" y="5178828"/>
            <a:ext cx="574530" cy="672621"/>
          </a:xfrm>
          <a:prstGeom prst="straightConnector1">
            <a:avLst/>
          </a:prstGeom>
          <a:ln w="190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91903" y="5851449"/>
            <a:ext cx="1146711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04732" y="550718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</a:rPr>
              <a:t>Steal these!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4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3" grpId="0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R-CNN: Regions with CNN features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Trained on </a:t>
            </a:r>
            <a:r>
              <a:rPr lang="en-US" altLang="en-US" dirty="0" err="1" smtClean="0"/>
              <a:t>ImageNet</a:t>
            </a:r>
            <a:r>
              <a:rPr lang="en-US" altLang="en-US" dirty="0" smtClean="0"/>
              <a:t> classification</a:t>
            </a:r>
          </a:p>
          <a:p>
            <a:r>
              <a:rPr lang="en-US" altLang="en-US" dirty="0" err="1" smtClean="0"/>
              <a:t>Finetune</a:t>
            </a:r>
            <a:r>
              <a:rPr lang="en-US" altLang="en-US" dirty="0" smtClean="0"/>
              <a:t> CNN on PASCAL</a:t>
            </a:r>
          </a:p>
          <a:p>
            <a:endParaRPr lang="en-US" altLang="en-US" dirty="0" smtClean="0"/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0" y="2819400"/>
            <a:ext cx="8727417" cy="294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7" y="6424362"/>
            <a:ext cx="4152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RCNN [</a:t>
            </a:r>
            <a:r>
              <a:rPr lang="en-US" sz="2000" dirty="0" smtClean="0">
                <a:hlinkClick r:id="rId3"/>
              </a:rPr>
              <a:t>Girshick et al. CVPR 2014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3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4075358"/>
            <a:ext cx="4191000" cy="2379230"/>
          </a:xfrm>
          <a:prstGeom prst="rect">
            <a:avLst/>
          </a:prstGeom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Semantic </a:t>
            </a:r>
            <a:r>
              <a:rPr lang="en-US" altLang="en-US" dirty="0" smtClean="0"/>
              <a:t>Labels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43" y="914400"/>
            <a:ext cx="5991312" cy="3264966"/>
          </a:xfrm>
        </p:spPr>
      </p:pic>
      <p:sp>
        <p:nvSpPr>
          <p:cNvPr id="3" name="Rectangle 2"/>
          <p:cNvSpPr/>
          <p:nvPr/>
        </p:nvSpPr>
        <p:spPr>
          <a:xfrm>
            <a:off x="685800" y="647700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Fully Convolutional Networks for Semantic Segmentation [</a:t>
            </a:r>
            <a:r>
              <a:rPr lang="en-US" sz="1600" dirty="0" smtClean="0">
                <a:hlinkClick r:id="rId4"/>
              </a:rPr>
              <a:t>Long et al. CVPR 2015</a:t>
            </a:r>
            <a:r>
              <a:rPr lang="en-US" sz="1600" dirty="0" smtClean="0"/>
              <a:t>]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463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Labeling Pixels: Edge Detection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pic>
        <p:nvPicPr>
          <p:cNvPr id="757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4" y="990600"/>
            <a:ext cx="719168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048" y="6235314"/>
            <a:ext cx="7829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DeepEdge</a:t>
            </a:r>
            <a:r>
              <a:rPr lang="en-US" sz="1600" dirty="0"/>
              <a:t>: A Multi-Scale Bifurcated Deep Network for Top-Down Contour Detection </a:t>
            </a:r>
            <a:endParaRPr lang="en-US" sz="1600" dirty="0" smtClean="0"/>
          </a:p>
          <a:p>
            <a:pPr algn="ctr"/>
            <a:r>
              <a:rPr lang="en-US" sz="1600" dirty="0" smtClean="0"/>
              <a:t>[</a:t>
            </a:r>
            <a:r>
              <a:rPr lang="en-US" sz="1600" dirty="0">
                <a:hlinkClick r:id="rId3"/>
              </a:rPr>
              <a:t>Bertasius </a:t>
            </a:r>
            <a:r>
              <a:rPr lang="en-US" sz="1600" dirty="0" smtClean="0">
                <a:hlinkClick r:id="rId3"/>
              </a:rPr>
              <a:t>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70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CNN for Regression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9" y="990600"/>
            <a:ext cx="766538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0778" y="6400800"/>
            <a:ext cx="494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DeepPose</a:t>
            </a:r>
            <a:r>
              <a:rPr lang="en-US" dirty="0" smtClean="0"/>
              <a:t> [</a:t>
            </a:r>
            <a:r>
              <a:rPr lang="en-US" dirty="0" err="1" smtClean="0">
                <a:hlinkClick r:id="rId3"/>
              </a:rPr>
              <a:t>Toshev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and </a:t>
            </a:r>
            <a:r>
              <a:rPr lang="en-US" dirty="0" err="1" smtClean="0">
                <a:hlinkClick r:id="rId3"/>
              </a:rPr>
              <a:t>Szegedy</a:t>
            </a:r>
            <a:r>
              <a:rPr lang="en-US" dirty="0" smtClean="0">
                <a:hlinkClick r:id="rId3"/>
              </a:rPr>
              <a:t> CVPR 2014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4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CNN as a Similarity Measure for Matching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64" y="1172445"/>
            <a:ext cx="2625751" cy="2544630"/>
          </a:xfrm>
        </p:spPr>
      </p:pic>
      <p:pic>
        <p:nvPicPr>
          <p:cNvPr id="778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" y="1077544"/>
            <a:ext cx="2039432" cy="275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0" y="933411"/>
            <a:ext cx="2825760" cy="302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46" y="4455565"/>
            <a:ext cx="4388053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2820" y="3922814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FaceNet</a:t>
            </a:r>
            <a:r>
              <a:rPr lang="en-US" sz="1600" dirty="0" smtClean="0"/>
              <a:t> [</a:t>
            </a:r>
            <a:r>
              <a:rPr lang="en-US" sz="1600" dirty="0" err="1" smtClean="0">
                <a:hlinkClick r:id="rId6"/>
              </a:rPr>
              <a:t>Schroff</a:t>
            </a:r>
            <a:r>
              <a:rPr lang="en-US" sz="1600" dirty="0" smtClean="0">
                <a:hlinkClick r:id="rId6"/>
              </a:rPr>
              <a:t> et al.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28600" y="3773691"/>
            <a:ext cx="480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Stereo </a:t>
            </a:r>
            <a:r>
              <a:rPr lang="en-US" sz="1600" dirty="0" smtClean="0"/>
              <a:t>matching [</a:t>
            </a:r>
            <a:r>
              <a:rPr lang="en-US" sz="1600" dirty="0" err="1">
                <a:hlinkClick r:id="rId7"/>
              </a:rPr>
              <a:t>Zbontar</a:t>
            </a:r>
            <a:r>
              <a:rPr lang="en-US" sz="1600" dirty="0">
                <a:hlinkClick r:id="rId7"/>
              </a:rPr>
              <a:t> </a:t>
            </a:r>
            <a:r>
              <a:rPr lang="en-US" sz="1600" dirty="0" smtClean="0">
                <a:hlinkClick r:id="rId7"/>
              </a:rPr>
              <a:t>and </a:t>
            </a:r>
            <a:r>
              <a:rPr lang="en-US" sz="1600" dirty="0" err="1" smtClean="0">
                <a:hlinkClick r:id="rId7"/>
              </a:rPr>
              <a:t>LeCun</a:t>
            </a:r>
            <a:r>
              <a:rPr lang="en-US" sz="1600" dirty="0" smtClean="0">
                <a:hlinkClick r:id="rId7"/>
              </a:rPr>
              <a:t> CVPR 2015</a:t>
            </a:r>
            <a:r>
              <a:rPr lang="en-US" sz="1600" dirty="0" smtClean="0"/>
              <a:t>]</a:t>
            </a:r>
          </a:p>
          <a:p>
            <a:pPr algn="ctr"/>
            <a:r>
              <a:rPr lang="en-US" sz="1600" dirty="0" smtClean="0"/>
              <a:t>Compare </a:t>
            </a:r>
            <a:r>
              <a:rPr lang="en-US" sz="1600" dirty="0"/>
              <a:t>patch [</a:t>
            </a:r>
            <a:r>
              <a:rPr lang="en-US" sz="1600" dirty="0" err="1">
                <a:hlinkClick r:id="rId8"/>
              </a:rPr>
              <a:t>Zagoruyko</a:t>
            </a:r>
            <a:r>
              <a:rPr lang="en-US" sz="1600" dirty="0">
                <a:hlinkClick r:id="rId8"/>
              </a:rPr>
              <a:t> and </a:t>
            </a:r>
            <a:r>
              <a:rPr lang="en-US" sz="1600" dirty="0" err="1">
                <a:hlinkClick r:id="rId8"/>
              </a:rPr>
              <a:t>Komodakis</a:t>
            </a:r>
            <a:r>
              <a:rPr lang="en-US" sz="1600" dirty="0">
                <a:hlinkClick r:id="rId8"/>
              </a:rPr>
              <a:t> </a:t>
            </a:r>
            <a:r>
              <a:rPr lang="en-US" sz="1600" dirty="0" smtClean="0">
                <a:hlinkClick r:id="rId8"/>
              </a:rPr>
              <a:t>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265872" y="6233587"/>
            <a:ext cx="32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Match ground and aerial images </a:t>
            </a:r>
          </a:p>
          <a:p>
            <a:pPr algn="ctr"/>
            <a:r>
              <a:rPr lang="en-US" sz="1600" dirty="0" smtClean="0"/>
              <a:t>[</a:t>
            </a:r>
            <a:r>
              <a:rPr lang="en-US" sz="1600" dirty="0" smtClean="0">
                <a:hlinkClick r:id="rId9"/>
              </a:rPr>
              <a:t>Lin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" y="4318032"/>
            <a:ext cx="4313145" cy="22371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2000" y="6426020"/>
            <a:ext cx="4214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FlowNet</a:t>
            </a:r>
            <a:r>
              <a:rPr lang="en-US" sz="1600" dirty="0"/>
              <a:t> [</a:t>
            </a:r>
            <a:r>
              <a:rPr lang="en-US" sz="1600" dirty="0" smtClean="0">
                <a:hlinkClick r:id="rId11"/>
              </a:rPr>
              <a:t>Fischer et al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738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CNN for Image Restoration/Enhancement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76807"/>
            <a:ext cx="4038600" cy="18579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" y="1720850"/>
            <a:ext cx="4934216" cy="1782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477156"/>
            <a:ext cx="8305800" cy="1407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9346" y="369767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Super-resolution </a:t>
            </a:r>
            <a:br>
              <a:rPr lang="en-US" sz="1600" dirty="0" smtClean="0"/>
            </a:br>
            <a:r>
              <a:rPr lang="en-US" sz="1600" dirty="0" smtClean="0"/>
              <a:t>[</a:t>
            </a:r>
            <a:r>
              <a:rPr lang="en-US" sz="1600" dirty="0" smtClean="0">
                <a:hlinkClick r:id="rId5"/>
              </a:rPr>
              <a:t>Dong et al. ECCV 2014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833263" y="369767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Non-blind deconvolution</a:t>
            </a:r>
            <a:br>
              <a:rPr lang="en-US" sz="1600" dirty="0" smtClean="0"/>
            </a:br>
            <a:r>
              <a:rPr lang="en-US" sz="1600" dirty="0" smtClean="0"/>
              <a:t>[</a:t>
            </a:r>
            <a:r>
              <a:rPr lang="en-US" sz="1600" dirty="0" smtClean="0">
                <a:hlinkClick r:id="rId6"/>
              </a:rPr>
              <a:t>Xu et al. NIPS 2014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19706" y="601980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Non-uniform blur estimation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 smtClean="0">
                <a:hlinkClick r:id="rId7"/>
              </a:rPr>
              <a:t>Sun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782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57200" y="69850"/>
            <a:ext cx="8229600" cy="1143000"/>
          </a:xfrm>
        </p:spPr>
        <p:txBody>
          <a:bodyPr/>
          <a:lstStyle/>
          <a:p>
            <a:r>
              <a:rPr lang="en-US" smtClean="0"/>
              <a:t>Indexing local features</a:t>
            </a:r>
          </a:p>
        </p:txBody>
      </p:sp>
      <p:pic>
        <p:nvPicPr>
          <p:cNvPr id="22" name="Picture 21" descr="building2_siftpatch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5734" r="10223" b="8244"/>
          <a:stretch>
            <a:fillRect/>
          </a:stretch>
        </p:blipFill>
        <p:spPr bwMode="auto">
          <a:xfrm>
            <a:off x="609600" y="43434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 rot="5400000">
            <a:off x="4506913" y="6237288"/>
            <a:ext cx="76200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500" b="1" kern="0" dirty="0">
                <a:solidFill>
                  <a:srgbClr val="000000"/>
                </a:solidFill>
              </a:rPr>
              <a:t>…</a:t>
            </a:r>
          </a:p>
        </p:txBody>
      </p:sp>
      <p:pic>
        <p:nvPicPr>
          <p:cNvPr id="25" name="Content Placeholder 3" descr="buildin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52499" r="41875" b="25000"/>
          <a:stretch>
            <a:fillRect/>
          </a:stretch>
        </p:blipFill>
        <p:spPr bwMode="auto">
          <a:xfrm>
            <a:off x="4513263" y="4495800"/>
            <a:ext cx="59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Content Placeholder 3" descr="buildin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25000" r="13750" b="52499"/>
          <a:stretch>
            <a:fillRect/>
          </a:stretch>
        </p:blipFill>
        <p:spPr bwMode="auto">
          <a:xfrm>
            <a:off x="4495800" y="5181600"/>
            <a:ext cx="5588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Content Placeholder 3" descr="building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5" r="79361"/>
          <a:stretch>
            <a:fillRect/>
          </a:stretch>
        </p:blipFill>
        <p:spPr bwMode="auto">
          <a:xfrm>
            <a:off x="4495800" y="5791200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2608263" y="5025189"/>
            <a:ext cx="1905000" cy="533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1219200" y="6019800"/>
            <a:ext cx="3429000" cy="2952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V="1">
            <a:off x="1676400" y="4800600"/>
            <a:ext cx="2971800" cy="838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Double Bracket 17"/>
          <p:cNvSpPr>
            <a:spLocks noChangeArrowheads="1"/>
          </p:cNvSpPr>
          <p:nvPr/>
        </p:nvSpPr>
        <p:spPr bwMode="auto">
          <a:xfrm>
            <a:off x="3810000" y="1143000"/>
            <a:ext cx="1905000" cy="5486400"/>
          </a:xfrm>
          <a:prstGeom prst="bracketPair">
            <a:avLst>
              <a:gd name="adj" fmla="val 16667"/>
            </a:avLst>
          </a:prstGeom>
          <a:noFill/>
          <a:ln w="57150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512763" y="1600200"/>
            <a:ext cx="3103203" cy="2286000"/>
            <a:chOff x="512763" y="1600200"/>
            <a:chExt cx="3103203" cy="2286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63" y="1600200"/>
              <a:ext cx="3048000" cy="22860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 rot="959486">
              <a:off x="1011416" y="2278277"/>
              <a:ext cx="609999" cy="621524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360849">
              <a:off x="1163816" y="2430677"/>
              <a:ext cx="609999" cy="621524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rot="19794519">
              <a:off x="1339511" y="2139627"/>
              <a:ext cx="1214576" cy="1097957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rot="21022288">
              <a:off x="2049010" y="2245107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1022288">
              <a:off x="2201410" y="2833101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1022288">
              <a:off x="2856278" y="2637721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1022288">
              <a:off x="3008678" y="1951921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rot="1573310">
              <a:off x="672084" y="2751252"/>
              <a:ext cx="609999" cy="621524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634749">
              <a:off x="1557278" y="2565682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 rot="634749">
              <a:off x="1709678" y="3153676"/>
              <a:ext cx="607288" cy="54897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pic>
        <p:nvPicPr>
          <p:cNvPr id="42" name="Content Placeholder 3" descr="buildin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25000" r="13750" b="52499"/>
          <a:stretch>
            <a:fillRect/>
          </a:stretch>
        </p:blipFill>
        <p:spPr bwMode="auto">
          <a:xfrm rot="5400000">
            <a:off x="4415725" y="3435925"/>
            <a:ext cx="693550" cy="679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>
            <a:off x="3159922" y="2514600"/>
            <a:ext cx="1679865" cy="13033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5" name="Content Placeholder 3" descr="building2.jpg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52499" r="41875" b="25000"/>
          <a:stretch>
            <a:fillRect/>
          </a:stretch>
        </p:blipFill>
        <p:spPr bwMode="auto">
          <a:xfrm>
            <a:off x="4422650" y="2400430"/>
            <a:ext cx="734435" cy="6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>
            <a:off x="2057400" y="2690019"/>
            <a:ext cx="2667000" cy="23019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" name="Picture 6" descr="building1_siftpatche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3943" r="10223" b="8601"/>
          <a:stretch>
            <a:fillRect/>
          </a:stretch>
        </p:blipFill>
        <p:spPr bwMode="auto">
          <a:xfrm>
            <a:off x="6292517" y="2845358"/>
            <a:ext cx="2514600" cy="191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4887914" y="4122550"/>
            <a:ext cx="2351086" cy="639950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7696200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CNN for Image Generation</a:t>
            </a: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95400"/>
            <a:ext cx="856615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 smtClean="0">
                <a:hlinkClick r:id="rId3"/>
              </a:rPr>
              <a:t>Dosovitskiy</a:t>
            </a:r>
            <a:r>
              <a:rPr lang="en-US" sz="1600" dirty="0" smtClean="0">
                <a:hlinkClick r:id="rId3"/>
              </a:rPr>
              <a:t> et al. CVPR 2015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229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videos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Two-stream CNNs (now Google </a:t>
            </a:r>
            <a:r>
              <a:rPr lang="en-US" dirty="0" err="1" smtClean="0"/>
              <a:t>DeepMind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Multi-frame </a:t>
            </a:r>
            <a:br>
              <a:rPr lang="en-US" dirty="0" smtClean="0"/>
            </a:br>
            <a:r>
              <a:rPr lang="en-US" dirty="0" smtClean="0"/>
              <a:t>optical flows</a:t>
            </a:r>
          </a:p>
          <a:p>
            <a:pPr lvl="1"/>
            <a:r>
              <a:rPr lang="en-US" dirty="0" smtClean="0"/>
              <a:t>11 frames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272" y="1600200"/>
            <a:ext cx="6184728" cy="4876800"/>
          </a:xfrm>
          <a:prstGeom prst="rect">
            <a:avLst/>
          </a:prstGeom>
        </p:spPr>
      </p:pic>
      <p:sp>
        <p:nvSpPr>
          <p:cNvPr id="7" name="Text Box 52"/>
          <p:cNvSpPr txBox="1">
            <a:spLocks noChangeArrowheads="1"/>
          </p:cNvSpPr>
          <p:nvPr/>
        </p:nvSpPr>
        <p:spPr bwMode="auto">
          <a:xfrm>
            <a:off x="0" y="6488668"/>
            <a:ext cx="8686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[</a:t>
            </a:r>
            <a:r>
              <a:rPr lang="en-US" altLang="ko-KR" dirty="0" err="1" smtClean="0">
                <a:solidFill>
                  <a:srgbClr val="000000"/>
                </a:solidFill>
              </a:rPr>
              <a:t>Simonyan</a:t>
            </a:r>
            <a:r>
              <a:rPr lang="en-US" altLang="ko-KR" dirty="0" smtClean="0">
                <a:solidFill>
                  <a:srgbClr val="000000"/>
                </a:solidFill>
              </a:rPr>
              <a:t> &amp; </a:t>
            </a:r>
            <a:r>
              <a:rPr lang="en-US" altLang="ko-KR" dirty="0" err="1" smtClean="0">
                <a:solidFill>
                  <a:srgbClr val="000000"/>
                </a:solidFill>
              </a:rPr>
              <a:t>Zisserman</a:t>
            </a:r>
            <a:r>
              <a:rPr lang="en-US" altLang="ko-KR" dirty="0" smtClean="0">
                <a:solidFill>
                  <a:srgbClr val="000000"/>
                </a:solidFill>
              </a:rPr>
              <a:t> NIPS 2014] [</a:t>
            </a:r>
            <a:r>
              <a:rPr lang="en-US" altLang="ko-KR" dirty="0" err="1" smtClean="0">
                <a:solidFill>
                  <a:srgbClr val="000000"/>
                </a:solidFill>
              </a:rPr>
              <a:t>Feichtenhofer</a:t>
            </a:r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</a:rPr>
              <a:t>et al., CVPR 2016]</a:t>
            </a:r>
            <a:endParaRPr lang="en-US" altLang="ko-KR" sz="1800" dirty="0">
              <a:solidFill>
                <a:srgbClr val="000000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71</a:t>
            </a:fld>
            <a:endParaRPr lang="en-US" altLang="ko-KR" sz="1400" dirty="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73271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for videos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Facebook C3D</a:t>
            </a:r>
          </a:p>
          <a:p>
            <a:pPr lvl="1"/>
            <a:r>
              <a:rPr lang="en-US" dirty="0" err="1" smtClean="0"/>
              <a:t>Spatio</a:t>
            </a:r>
            <a:r>
              <a:rPr lang="en-US" dirty="0" smtClean="0"/>
              <a:t>-temporal filters for short video segments (e.g., 16 frames)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ActivityNet</a:t>
            </a:r>
            <a:r>
              <a:rPr lang="en-US" dirty="0" smtClean="0"/>
              <a:t> challenge provides pre-extracted C3D as its default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60277"/>
            <a:ext cx="8610600" cy="2721323"/>
          </a:xfrm>
          <a:prstGeom prst="rect">
            <a:avLst/>
          </a:prstGeom>
        </p:spPr>
      </p:pic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0" y="6488668"/>
            <a:ext cx="480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[Tran et al.</a:t>
            </a:r>
            <a:r>
              <a:rPr lang="en-US" altLang="ko-KR" sz="1800" dirty="0" smtClean="0">
                <a:solidFill>
                  <a:srgbClr val="000000"/>
                </a:solidFill>
              </a:rPr>
              <a:t>, ICCV 2015]</a:t>
            </a:r>
            <a:endParaRPr lang="en-US" altLang="ko-KR" sz="1800" dirty="0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72</a:t>
            </a:fld>
            <a:endParaRPr lang="en-US" altLang="ko-KR" sz="1400" dirty="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64201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8" y="2049783"/>
            <a:ext cx="8212836" cy="44216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ideo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Many conventional approaches simply took max/mean of per-frame CNN (e.g., two-stream) representations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796582" y="1752600"/>
            <a:ext cx="140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Previous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21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ideo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Many conventional approaches simply took max/mean of per-frame CNN (e.g., two-stream) representations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8" y="2049783"/>
            <a:ext cx="8212836" cy="4421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582" y="1752600"/>
            <a:ext cx="140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Previous</a:t>
            </a:r>
            <a:endParaRPr lang="en-US" sz="1600" dirty="0"/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5334000" y="2051815"/>
            <a:ext cx="23622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300" dirty="0" smtClean="0">
                <a:solidFill>
                  <a:srgbClr val="000000"/>
                </a:solidFill>
              </a:rPr>
              <a:t>[Ryoo et al., CVPR 2015]</a:t>
            </a:r>
            <a:endParaRPr lang="en-US" altLang="ko-KR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emporal structure in human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More recently, researchers are looking at learning longer-term temporal structure in activity videos (while using CNNs).</a:t>
            </a:r>
            <a:endParaRPr lang="en-US" sz="2400" dirty="0"/>
          </a:p>
          <a:p>
            <a:pPr lvl="1"/>
            <a:r>
              <a:rPr lang="en-US" sz="2000" dirty="0" smtClean="0"/>
              <a:t>Activities are composed of multiple sub-events</a:t>
            </a:r>
            <a:endParaRPr lang="en-US" sz="2000" dirty="0"/>
          </a:p>
        </p:txBody>
      </p:sp>
      <p:pic>
        <p:nvPicPr>
          <p:cNvPr id="4" name="Picture 3" descr="dow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62201"/>
            <a:ext cx="3251200" cy="1840302"/>
          </a:xfrm>
          <a:prstGeom prst="rect">
            <a:avLst/>
          </a:prstGeom>
        </p:spPr>
      </p:pic>
      <p:pic>
        <p:nvPicPr>
          <p:cNvPr id="5" name="Picture 4" descr="u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62201"/>
            <a:ext cx="3251200" cy="1840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5090" y="3083868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Push-up</a:t>
            </a:r>
            <a:endParaRPr lang="en-US" sz="2400" b="1" dirty="0"/>
          </a:p>
        </p:txBody>
      </p:sp>
      <p:pic>
        <p:nvPicPr>
          <p:cNvPr id="13" name="Picture 12" descr="somersaul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95800"/>
            <a:ext cx="3248025" cy="243840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-19245" y="4419600"/>
            <a:ext cx="9188645" cy="2286000"/>
            <a:chOff x="0" y="3657600"/>
            <a:chExt cx="9801225" cy="2438401"/>
          </a:xfrm>
        </p:grpSpPr>
        <p:pic>
          <p:nvPicPr>
            <p:cNvPr id="15" name="Picture 14" descr="subevent1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57601"/>
              <a:ext cx="3248025" cy="2438400"/>
            </a:xfrm>
            <a:prstGeom prst="rect">
              <a:avLst/>
            </a:prstGeom>
          </p:spPr>
        </p:pic>
        <p:pic>
          <p:nvPicPr>
            <p:cNvPr id="16" name="Picture 15" descr="subevent2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657600"/>
              <a:ext cx="3248025" cy="2438400"/>
            </a:xfrm>
            <a:prstGeom prst="rect">
              <a:avLst/>
            </a:prstGeom>
          </p:spPr>
        </p:pic>
        <p:pic>
          <p:nvPicPr>
            <p:cNvPr id="17" name="Picture 16" descr="subevent3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3657600"/>
              <a:ext cx="3248025" cy="24384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 rot="16200000">
            <a:off x="1564334" y="5293667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Somersault</a:t>
            </a:r>
            <a:endParaRPr lang="en-US" sz="2400" b="1" dirty="0"/>
          </a:p>
        </p:txBody>
      </p:sp>
      <p:sp>
        <p:nvSpPr>
          <p:cNvPr id="21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75</a:t>
            </a:fld>
            <a:endParaRPr lang="en-US" altLang="ko-KR" sz="1400" dirty="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40153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End-to-end temporal structure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Learning/mining latent sub-events from human activity videos</a:t>
            </a:r>
          </a:p>
          <a:p>
            <a:pPr>
              <a:buFont typeface="Arial"/>
              <a:buChar char="•"/>
            </a:pPr>
            <a:r>
              <a:rPr lang="en-US" sz="2000" b="0" dirty="0" smtClean="0"/>
              <a:t>We proposed </a:t>
            </a:r>
            <a:r>
              <a:rPr lang="en-US" sz="2000" b="0" dirty="0"/>
              <a:t>a new approach of </a:t>
            </a:r>
            <a:r>
              <a:rPr lang="en-US" sz="2000" i="1" dirty="0" smtClean="0">
                <a:solidFill>
                  <a:srgbClr val="FF6600"/>
                </a:solidFill>
              </a:rPr>
              <a:t>learning</a:t>
            </a:r>
            <a:r>
              <a:rPr lang="en-US" sz="2000" b="0" dirty="0" smtClean="0">
                <a:solidFill>
                  <a:srgbClr val="FF6600"/>
                </a:solidFill>
              </a:rPr>
              <a:t> </a:t>
            </a:r>
            <a:r>
              <a:rPr lang="en-US" sz="2000" b="0" dirty="0" smtClean="0"/>
              <a:t>‘temporal</a:t>
            </a:r>
            <a:r>
              <a:rPr lang="en-US" sz="2000" b="0" dirty="0"/>
              <a:t>’ attention filters on top of convolutional neural </a:t>
            </a:r>
            <a:r>
              <a:rPr lang="en-US" sz="2000" b="0" dirty="0" smtClean="0"/>
              <a:t>networks</a:t>
            </a:r>
            <a:endParaRPr lang="en-US" sz="2000" b="0" dirty="0"/>
          </a:p>
        </p:txBody>
      </p:sp>
      <p:pic>
        <p:nvPicPr>
          <p:cNvPr id="8" name="Picture 7" descr="temporal_framework2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8" y="2207768"/>
            <a:ext cx="8212836" cy="4421632"/>
          </a:xfrm>
          <a:prstGeom prst="rect">
            <a:avLst/>
          </a:prstGeom>
        </p:spPr>
      </p:pic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0" y="6488668"/>
            <a:ext cx="419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0000"/>
                </a:solidFill>
              </a:rPr>
              <a:t>[</a:t>
            </a:r>
            <a:r>
              <a:rPr lang="en-US" altLang="ko-KR" sz="1800" dirty="0" err="1" smtClean="0">
                <a:solidFill>
                  <a:srgbClr val="000000"/>
                </a:solidFill>
              </a:rPr>
              <a:t>Piergiovanni</a:t>
            </a:r>
            <a:r>
              <a:rPr lang="en-US" altLang="ko-KR" sz="1800" baseline="30000" dirty="0" smtClean="0">
                <a:solidFill>
                  <a:srgbClr val="000000"/>
                </a:solidFill>
              </a:rPr>
              <a:t>*</a:t>
            </a:r>
            <a:r>
              <a:rPr lang="en-US" altLang="ko-KR" sz="1800" dirty="0" smtClean="0">
                <a:solidFill>
                  <a:srgbClr val="000000"/>
                </a:solidFill>
              </a:rPr>
              <a:t>, Fan</a:t>
            </a:r>
            <a:r>
              <a:rPr lang="en-US" altLang="ko-KR" sz="1800" baseline="30000" dirty="0" smtClean="0">
                <a:solidFill>
                  <a:srgbClr val="000000"/>
                </a:solidFill>
              </a:rPr>
              <a:t>*</a:t>
            </a:r>
            <a:r>
              <a:rPr lang="en-US" altLang="ko-KR" sz="1800" dirty="0" smtClean="0">
                <a:solidFill>
                  <a:srgbClr val="000000"/>
                </a:solidFill>
              </a:rPr>
              <a:t>, Ryoo, AAAI 2017]</a:t>
            </a:r>
            <a:endParaRPr lang="en-US" altLang="ko-KR" sz="1800" dirty="0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76</a:t>
            </a:fld>
            <a:endParaRPr lang="en-US" altLang="ko-KR" sz="1400" dirty="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66578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attention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Each temporal filter has P Gaussian receptors with in it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72136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5016500"/>
            <a:ext cx="3467100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5181600"/>
            <a:ext cx="3619500" cy="1143000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77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70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video </a:t>
            </a:r>
            <a:r>
              <a:rPr lang="mr-IN" dirty="0" smtClean="0"/>
              <a:t>–</a:t>
            </a:r>
            <a:r>
              <a:rPr lang="en-US" dirty="0" smtClean="0"/>
              <a:t> CNN for robotics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</a:t>
            </a:r>
            <a:r>
              <a:rPr lang="en-US" dirty="0" smtClean="0">
                <a:hlinkClick r:id="rId2"/>
              </a:rPr>
              <a:t>OCnp_eduA6Q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 Box 52"/>
          <p:cNvSpPr txBox="1">
            <a:spLocks noChangeArrowheads="1"/>
          </p:cNvSpPr>
          <p:nvPr/>
        </p:nvSpPr>
        <p:spPr bwMode="auto">
          <a:xfrm>
            <a:off x="0" y="6488668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[Lee &amp; Ryoo, </a:t>
            </a:r>
            <a:r>
              <a:rPr lang="en-US" altLang="ko-KR" dirty="0" err="1" smtClean="0">
                <a:solidFill>
                  <a:srgbClr val="000000"/>
                </a:solidFill>
              </a:rPr>
              <a:t>arXiv</a:t>
            </a:r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r>
              <a:rPr lang="is-IS" altLang="ko-KR" dirty="0">
                <a:solidFill>
                  <a:srgbClr val="000000"/>
                </a:solidFill>
              </a:rPr>
              <a:t>1703.01040</a:t>
            </a:r>
            <a:r>
              <a:rPr lang="en-US" altLang="ko-KR" sz="1800" dirty="0" smtClean="0">
                <a:solidFill>
                  <a:srgbClr val="000000"/>
                </a:solidFill>
              </a:rPr>
              <a:t>]</a:t>
            </a:r>
            <a:endParaRPr lang="en-US" altLang="ko-KR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2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hlinkClick r:id="rId2"/>
              </a:rPr>
              <a:t>Cuda-convnet</a:t>
            </a:r>
            <a:r>
              <a:rPr lang="en-US" dirty="0" smtClean="0"/>
              <a:t> (A. </a:t>
            </a:r>
            <a:r>
              <a:rPr lang="en-US" dirty="0" err="1" smtClean="0"/>
              <a:t>Krizhevsky</a:t>
            </a:r>
            <a:r>
              <a:rPr lang="en-US" dirty="0" smtClean="0"/>
              <a:t>, Google)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Caffe</a:t>
            </a:r>
            <a:r>
              <a:rPr lang="en-US" dirty="0" smtClean="0"/>
              <a:t> (Y. </a:t>
            </a:r>
            <a:r>
              <a:rPr lang="en-US" dirty="0" err="1" smtClean="0"/>
              <a:t>Jia</a:t>
            </a:r>
            <a:r>
              <a:rPr lang="en-US" dirty="0" smtClean="0"/>
              <a:t>, Berkeley)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Replacement of deprecated </a:t>
            </a:r>
            <a:r>
              <a:rPr lang="en-US" dirty="0" smtClean="0">
                <a:hlinkClick r:id="rId4"/>
              </a:rPr>
              <a:t>Decaf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Overfeat</a:t>
            </a:r>
            <a:r>
              <a:rPr lang="en-US" dirty="0" smtClean="0"/>
              <a:t> (NYU)</a:t>
            </a:r>
          </a:p>
          <a:p>
            <a:pPr marL="457200" indent="-457200"/>
            <a:r>
              <a:rPr lang="en-US" dirty="0" smtClean="0">
                <a:hlinkClick r:id="rId6"/>
              </a:rPr>
              <a:t>Torch</a:t>
            </a:r>
            <a:r>
              <a:rPr lang="en-US" dirty="0" smtClean="0"/>
              <a:t> (Facebook)</a:t>
            </a:r>
          </a:p>
          <a:p>
            <a:pPr marL="457200" indent="-457200"/>
            <a:r>
              <a:rPr lang="en-US" dirty="0" err="1" smtClean="0">
                <a:hlinkClick r:id="rId7"/>
              </a:rPr>
              <a:t>MatConvNet</a:t>
            </a:r>
            <a:r>
              <a:rPr lang="en-US" dirty="0" smtClean="0"/>
              <a:t> (A. </a:t>
            </a:r>
            <a:r>
              <a:rPr lang="en-US" dirty="0" err="1" smtClean="0"/>
              <a:t>Vedaldi</a:t>
            </a:r>
            <a:r>
              <a:rPr lang="en-US" dirty="0" smtClean="0"/>
              <a:t>, Oxford)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 smtClean="0"/>
              <a:t>Python libraries</a:t>
            </a:r>
          </a:p>
          <a:p>
            <a:pPr marL="857250" lvl="1" indent="-457200"/>
            <a:r>
              <a:rPr lang="en-US" dirty="0" err="1" smtClean="0"/>
              <a:t>Theano</a:t>
            </a:r>
            <a:r>
              <a:rPr lang="en-US" dirty="0" smtClean="0"/>
              <a:t> and </a:t>
            </a:r>
            <a:r>
              <a:rPr lang="en-US" dirty="0" err="1" smtClean="0"/>
              <a:t>TensorFlow</a:t>
            </a:r>
            <a:r>
              <a:rPr lang="en-US" dirty="0" smtClean="0"/>
              <a:t> (from Google)</a:t>
            </a:r>
            <a:endParaRPr lang="en-US" dirty="0"/>
          </a:p>
          <a:p>
            <a:pPr marL="457200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1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Visual words</a:t>
            </a:r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457200" y="10747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240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6185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37338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</a:rPr>
              <a:t>Map high-dimensional descriptors to tokens/words by quantizing the feature space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913507" y="3669779"/>
            <a:ext cx="721038" cy="2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60757" y="3048000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0757" y="4608089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92490" y="3911823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 rot="4425073">
            <a:off x="1284140" y="3274419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660106">
            <a:off x="1430740" y="3343901"/>
            <a:ext cx="487330" cy="44053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 rot="2887875">
            <a:off x="979545" y="5323628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038897">
            <a:off x="1040437" y="3641616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 rot="4100336">
            <a:off x="1625695" y="3985293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 rot="5038897">
            <a:off x="1111435" y="4933430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 rot="4100336">
            <a:off x="2988331" y="4856648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 rot="823157">
            <a:off x="1255989" y="5381372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 rot="823157">
            <a:off x="2225050" y="445357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7600" y="511260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Descriptor’s feature space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936175" y="4233764"/>
            <a:ext cx="1447800" cy="1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936175" y="2843459"/>
            <a:ext cx="0" cy="1438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3936175" y="4291258"/>
            <a:ext cx="1447800" cy="572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urved Connector 33"/>
          <p:cNvCxnSpPr>
            <a:endCxn id="58" idx="3"/>
          </p:cNvCxnSpPr>
          <p:nvPr/>
        </p:nvCxnSpPr>
        <p:spPr bwMode="auto">
          <a:xfrm>
            <a:off x="1674405" y="3405913"/>
            <a:ext cx="2421667" cy="340145"/>
          </a:xfrm>
          <a:prstGeom prst="curvedConnector4">
            <a:avLst>
              <a:gd name="adj1" fmla="val 49931"/>
              <a:gd name="adj2" fmla="val 16720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Curved Connector 34"/>
          <p:cNvCxnSpPr/>
          <p:nvPr/>
        </p:nvCxnSpPr>
        <p:spPr bwMode="auto">
          <a:xfrm flipV="1">
            <a:off x="2371112" y="3978211"/>
            <a:ext cx="2176577" cy="5995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Group 62"/>
          <p:cNvGrpSpPr>
            <a:grpSpLocks noChangeAspect="1"/>
          </p:cNvGrpSpPr>
          <p:nvPr/>
        </p:nvGrpSpPr>
        <p:grpSpPr bwMode="auto">
          <a:xfrm>
            <a:off x="3660677" y="2230034"/>
            <a:ext cx="2011471" cy="2526499"/>
            <a:chOff x="1244596" y="-2173065"/>
            <a:chExt cx="6853224" cy="8600841"/>
          </a:xfrm>
        </p:grpSpPr>
        <p:grpSp>
          <p:nvGrpSpPr>
            <p:cNvPr id="3" name="Group 35"/>
            <p:cNvGrpSpPr>
              <a:grpSpLocks noChangeAspect="1"/>
            </p:cNvGrpSpPr>
            <p:nvPr/>
          </p:nvGrpSpPr>
          <p:grpSpPr bwMode="auto">
            <a:xfrm>
              <a:off x="1244609" y="-2173054"/>
              <a:ext cx="6853261" cy="8600791"/>
              <a:chOff x="1056" y="-1124"/>
              <a:chExt cx="4032" cy="5060"/>
            </a:xfrm>
          </p:grpSpPr>
          <p:sp>
            <p:nvSpPr>
              <p:cNvPr id="56" name="Oval 36"/>
              <p:cNvSpPr>
                <a:spLocks noChangeAspect="1" noChangeArrowheads="1"/>
              </p:cNvSpPr>
              <p:nvPr/>
            </p:nvSpPr>
            <p:spPr bwMode="auto">
              <a:xfrm>
                <a:off x="1825" y="-112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7" name="Oval 37"/>
              <p:cNvSpPr>
                <a:spLocks noChangeAspect="1" noChangeArrowheads="1"/>
              </p:cNvSpPr>
              <p:nvPr/>
            </p:nvSpPr>
            <p:spPr bwMode="auto">
              <a:xfrm>
                <a:off x="1584" y="206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8" name="Oval 38"/>
              <p:cNvSpPr>
                <a:spLocks noChangeAspect="1" noChangeArrowheads="1"/>
              </p:cNvSpPr>
              <p:nvPr/>
            </p:nvSpPr>
            <p:spPr bwMode="auto">
              <a:xfrm>
                <a:off x="1922" y="187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9" name="Oval 39"/>
              <p:cNvSpPr>
                <a:spLocks noChangeAspect="1" noChangeArrowheads="1"/>
              </p:cNvSpPr>
              <p:nvPr/>
            </p:nvSpPr>
            <p:spPr bwMode="auto">
              <a:xfrm>
                <a:off x="2014" y="177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0" name="Oval 40"/>
              <p:cNvSpPr>
                <a:spLocks noChangeAspect="1" noChangeArrowheads="1"/>
              </p:cNvSpPr>
              <p:nvPr/>
            </p:nvSpPr>
            <p:spPr bwMode="auto">
              <a:xfrm>
                <a:off x="1922" y="206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1" name="Oval 41"/>
              <p:cNvSpPr>
                <a:spLocks noChangeAspect="1" noChangeArrowheads="1"/>
              </p:cNvSpPr>
              <p:nvPr/>
            </p:nvSpPr>
            <p:spPr bwMode="auto">
              <a:xfrm>
                <a:off x="1538" y="100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2" name="Oval 42"/>
              <p:cNvSpPr>
                <a:spLocks noChangeAspect="1" noChangeArrowheads="1"/>
              </p:cNvSpPr>
              <p:nvPr/>
            </p:nvSpPr>
            <p:spPr bwMode="auto">
              <a:xfrm>
                <a:off x="1825" y="143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3" name="Oval 43"/>
              <p:cNvSpPr>
                <a:spLocks noChangeAspect="1" noChangeArrowheads="1"/>
              </p:cNvSpPr>
              <p:nvPr/>
            </p:nvSpPr>
            <p:spPr bwMode="auto">
              <a:xfrm>
                <a:off x="2593" y="331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4" name="Oval 44"/>
              <p:cNvSpPr>
                <a:spLocks noChangeAspect="1" noChangeArrowheads="1"/>
              </p:cNvSpPr>
              <p:nvPr/>
            </p:nvSpPr>
            <p:spPr bwMode="auto">
              <a:xfrm>
                <a:off x="2450" y="340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5" name="Oval 45"/>
              <p:cNvSpPr>
                <a:spLocks noChangeAspect="1" noChangeArrowheads="1"/>
              </p:cNvSpPr>
              <p:nvPr/>
            </p:nvSpPr>
            <p:spPr bwMode="auto">
              <a:xfrm>
                <a:off x="2736" y="335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6" name="Oval 46"/>
              <p:cNvSpPr>
                <a:spLocks noChangeAspect="1" noChangeArrowheads="1"/>
              </p:cNvSpPr>
              <p:nvPr/>
            </p:nvSpPr>
            <p:spPr bwMode="auto">
              <a:xfrm>
                <a:off x="2782" y="326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7" name="Oval 47"/>
              <p:cNvSpPr>
                <a:spLocks noChangeAspect="1" noChangeArrowheads="1"/>
              </p:cNvSpPr>
              <p:nvPr/>
            </p:nvSpPr>
            <p:spPr bwMode="auto">
              <a:xfrm>
                <a:off x="2691" y="307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8" name="Oval 48"/>
              <p:cNvSpPr>
                <a:spLocks noChangeAspect="1" noChangeArrowheads="1"/>
              </p:cNvSpPr>
              <p:nvPr/>
            </p:nvSpPr>
            <p:spPr bwMode="auto">
              <a:xfrm>
                <a:off x="2834" y="288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9" name="Oval 49"/>
              <p:cNvSpPr>
                <a:spLocks noChangeAspect="1" noChangeArrowheads="1"/>
              </p:cNvSpPr>
              <p:nvPr/>
            </p:nvSpPr>
            <p:spPr bwMode="auto">
              <a:xfrm>
                <a:off x="3023" y="2973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0" name="Oval 50"/>
              <p:cNvSpPr>
                <a:spLocks noChangeAspect="1" noChangeArrowheads="1"/>
              </p:cNvSpPr>
              <p:nvPr/>
            </p:nvSpPr>
            <p:spPr bwMode="auto">
              <a:xfrm>
                <a:off x="2691" y="258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1" name="Oval 51"/>
              <p:cNvSpPr>
                <a:spLocks noChangeAspect="1" noChangeArrowheads="1"/>
              </p:cNvSpPr>
              <p:nvPr/>
            </p:nvSpPr>
            <p:spPr bwMode="auto">
              <a:xfrm>
                <a:off x="2736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2" name="Oval 52"/>
              <p:cNvSpPr>
                <a:spLocks noChangeAspect="1" noChangeArrowheads="1"/>
              </p:cNvSpPr>
              <p:nvPr/>
            </p:nvSpPr>
            <p:spPr bwMode="auto">
              <a:xfrm>
                <a:off x="3310" y="2973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3" name="Oval 53"/>
              <p:cNvSpPr>
                <a:spLocks noChangeAspect="1" noChangeArrowheads="1"/>
              </p:cNvSpPr>
              <p:nvPr/>
            </p:nvSpPr>
            <p:spPr bwMode="auto">
              <a:xfrm>
                <a:off x="3121" y="283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4" name="Oval 54"/>
              <p:cNvSpPr>
                <a:spLocks noChangeAspect="1" noChangeArrowheads="1"/>
              </p:cNvSpPr>
              <p:nvPr/>
            </p:nvSpPr>
            <p:spPr bwMode="auto">
              <a:xfrm>
                <a:off x="3694" y="3025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5" name="Oval 55"/>
              <p:cNvSpPr>
                <a:spLocks noChangeAspect="1" noChangeArrowheads="1"/>
              </p:cNvSpPr>
              <p:nvPr/>
            </p:nvSpPr>
            <p:spPr bwMode="auto">
              <a:xfrm>
                <a:off x="2736" y="364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6" name="Oval 56"/>
              <p:cNvSpPr>
                <a:spLocks noChangeAspect="1" noChangeArrowheads="1"/>
              </p:cNvSpPr>
              <p:nvPr/>
            </p:nvSpPr>
            <p:spPr bwMode="auto">
              <a:xfrm>
                <a:off x="2255" y="3598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7" name="Oval 57"/>
              <p:cNvSpPr>
                <a:spLocks noChangeAspect="1" noChangeArrowheads="1"/>
              </p:cNvSpPr>
              <p:nvPr/>
            </p:nvSpPr>
            <p:spPr bwMode="auto">
              <a:xfrm>
                <a:off x="2541" y="288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8" name="Oval 58"/>
              <p:cNvSpPr>
                <a:spLocks noChangeAspect="1" noChangeArrowheads="1"/>
              </p:cNvSpPr>
              <p:nvPr/>
            </p:nvSpPr>
            <p:spPr bwMode="auto">
              <a:xfrm>
                <a:off x="2593" y="258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9" name="Oval 59"/>
              <p:cNvSpPr>
                <a:spLocks noChangeAspect="1" noChangeArrowheads="1"/>
              </p:cNvSpPr>
              <p:nvPr/>
            </p:nvSpPr>
            <p:spPr bwMode="auto">
              <a:xfrm>
                <a:off x="4033" y="297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0" name="Oval 60"/>
              <p:cNvSpPr>
                <a:spLocks noChangeAspect="1" noChangeArrowheads="1"/>
              </p:cNvSpPr>
              <p:nvPr/>
            </p:nvSpPr>
            <p:spPr bwMode="auto">
              <a:xfrm>
                <a:off x="3453" y="283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1" name="Oval 61"/>
              <p:cNvSpPr>
                <a:spLocks noChangeAspect="1" noChangeArrowheads="1"/>
              </p:cNvSpPr>
              <p:nvPr/>
            </p:nvSpPr>
            <p:spPr bwMode="auto">
              <a:xfrm>
                <a:off x="4079" y="278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2" name="Oval 62"/>
              <p:cNvSpPr>
                <a:spLocks noChangeAspect="1" noChangeArrowheads="1"/>
              </p:cNvSpPr>
              <p:nvPr/>
            </p:nvSpPr>
            <p:spPr bwMode="auto">
              <a:xfrm>
                <a:off x="3746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3" name="Oval 63"/>
              <p:cNvSpPr>
                <a:spLocks noChangeAspect="1" noChangeArrowheads="1"/>
              </p:cNvSpPr>
              <p:nvPr/>
            </p:nvSpPr>
            <p:spPr bwMode="auto">
              <a:xfrm>
                <a:off x="2834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4" name="Oval 64"/>
              <p:cNvSpPr>
                <a:spLocks noChangeAspect="1" noChangeArrowheads="1"/>
              </p:cNvSpPr>
              <p:nvPr/>
            </p:nvSpPr>
            <p:spPr bwMode="auto">
              <a:xfrm>
                <a:off x="2639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5" name="Oval 65"/>
              <p:cNvSpPr>
                <a:spLocks noChangeAspect="1" noChangeArrowheads="1"/>
              </p:cNvSpPr>
              <p:nvPr/>
            </p:nvSpPr>
            <p:spPr bwMode="auto">
              <a:xfrm>
                <a:off x="2014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6" name="Oval 66"/>
              <p:cNvSpPr>
                <a:spLocks noChangeAspect="1" noChangeArrowheads="1"/>
              </p:cNvSpPr>
              <p:nvPr/>
            </p:nvSpPr>
            <p:spPr bwMode="auto">
              <a:xfrm>
                <a:off x="1486" y="86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7" name="Oval 67"/>
              <p:cNvSpPr>
                <a:spLocks noChangeAspect="1" noChangeArrowheads="1"/>
              </p:cNvSpPr>
              <p:nvPr/>
            </p:nvSpPr>
            <p:spPr bwMode="auto">
              <a:xfrm>
                <a:off x="2014" y="216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8" name="Oval 68"/>
              <p:cNvSpPr>
                <a:spLocks noChangeAspect="1" noChangeArrowheads="1"/>
              </p:cNvSpPr>
              <p:nvPr/>
            </p:nvSpPr>
            <p:spPr bwMode="auto">
              <a:xfrm>
                <a:off x="1727" y="211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9" name="Oval 69"/>
              <p:cNvSpPr>
                <a:spLocks noChangeAspect="1" noChangeArrowheads="1"/>
              </p:cNvSpPr>
              <p:nvPr/>
            </p:nvSpPr>
            <p:spPr bwMode="auto">
              <a:xfrm>
                <a:off x="1825" y="177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0" name="Oval 70"/>
              <p:cNvSpPr>
                <a:spLocks noChangeAspect="1" noChangeArrowheads="1"/>
              </p:cNvSpPr>
              <p:nvPr/>
            </p:nvSpPr>
            <p:spPr bwMode="auto">
              <a:xfrm>
                <a:off x="1440" y="191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1" name="Oval 71"/>
              <p:cNvSpPr>
                <a:spLocks noChangeAspect="1" noChangeArrowheads="1"/>
              </p:cNvSpPr>
              <p:nvPr/>
            </p:nvSpPr>
            <p:spPr bwMode="auto">
              <a:xfrm>
                <a:off x="2111" y="167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2" name="Oval 72"/>
              <p:cNvSpPr>
                <a:spLocks noChangeAspect="1" noChangeArrowheads="1"/>
              </p:cNvSpPr>
              <p:nvPr/>
            </p:nvSpPr>
            <p:spPr bwMode="auto">
              <a:xfrm>
                <a:off x="2352" y="187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3" name="Oval 73"/>
              <p:cNvSpPr>
                <a:spLocks noChangeAspect="1" noChangeArrowheads="1"/>
              </p:cNvSpPr>
              <p:nvPr/>
            </p:nvSpPr>
            <p:spPr bwMode="auto">
              <a:xfrm>
                <a:off x="2450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4" name="Oval 74"/>
              <p:cNvSpPr>
                <a:spLocks noChangeAspect="1" noChangeArrowheads="1"/>
              </p:cNvSpPr>
              <p:nvPr/>
            </p:nvSpPr>
            <p:spPr bwMode="auto">
              <a:xfrm>
                <a:off x="2255" y="148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5" name="Oval 75"/>
              <p:cNvSpPr>
                <a:spLocks noChangeAspect="1" noChangeArrowheads="1"/>
              </p:cNvSpPr>
              <p:nvPr/>
            </p:nvSpPr>
            <p:spPr bwMode="auto">
              <a:xfrm>
                <a:off x="2157" y="124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6" name="Oval 76"/>
              <p:cNvSpPr>
                <a:spLocks noChangeAspect="1" noChangeArrowheads="1"/>
              </p:cNvSpPr>
              <p:nvPr/>
            </p:nvSpPr>
            <p:spPr bwMode="auto">
              <a:xfrm>
                <a:off x="2157" y="158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7" name="Oval 77"/>
              <p:cNvSpPr>
                <a:spLocks noChangeAspect="1" noChangeArrowheads="1"/>
              </p:cNvSpPr>
              <p:nvPr/>
            </p:nvSpPr>
            <p:spPr bwMode="auto">
              <a:xfrm>
                <a:off x="2639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8" name="Oval 78"/>
              <p:cNvSpPr>
                <a:spLocks noChangeAspect="1" noChangeArrowheads="1"/>
              </p:cNvSpPr>
              <p:nvPr/>
            </p:nvSpPr>
            <p:spPr bwMode="auto">
              <a:xfrm>
                <a:off x="3408" y="191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9" name="Oval 79"/>
              <p:cNvSpPr>
                <a:spLocks noChangeAspect="1" noChangeArrowheads="1"/>
              </p:cNvSpPr>
              <p:nvPr/>
            </p:nvSpPr>
            <p:spPr bwMode="auto">
              <a:xfrm>
                <a:off x="3218" y="235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0" name="Oval 80"/>
              <p:cNvSpPr>
                <a:spLocks noChangeAspect="1" noChangeArrowheads="1"/>
              </p:cNvSpPr>
              <p:nvPr/>
            </p:nvSpPr>
            <p:spPr bwMode="auto">
              <a:xfrm>
                <a:off x="3264" y="2446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1" name="Oval 81"/>
              <p:cNvSpPr>
                <a:spLocks noChangeAspect="1" noChangeArrowheads="1"/>
              </p:cNvSpPr>
              <p:nvPr/>
            </p:nvSpPr>
            <p:spPr bwMode="auto">
              <a:xfrm>
                <a:off x="3792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2" name="Oval 82"/>
              <p:cNvSpPr>
                <a:spLocks noChangeAspect="1" noChangeArrowheads="1"/>
              </p:cNvSpPr>
              <p:nvPr/>
            </p:nvSpPr>
            <p:spPr bwMode="auto">
              <a:xfrm>
                <a:off x="3408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3" name="Oval 83"/>
              <p:cNvSpPr>
                <a:spLocks noChangeAspect="1" noChangeArrowheads="1"/>
              </p:cNvSpPr>
              <p:nvPr/>
            </p:nvSpPr>
            <p:spPr bwMode="auto">
              <a:xfrm>
                <a:off x="3551" y="1678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4" name="Oval 84"/>
              <p:cNvSpPr>
                <a:spLocks noChangeAspect="1" noChangeArrowheads="1"/>
              </p:cNvSpPr>
              <p:nvPr/>
            </p:nvSpPr>
            <p:spPr bwMode="auto">
              <a:xfrm>
                <a:off x="4130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5" name="Oval 85"/>
              <p:cNvSpPr>
                <a:spLocks noChangeAspect="1" noChangeArrowheads="1"/>
              </p:cNvSpPr>
              <p:nvPr/>
            </p:nvSpPr>
            <p:spPr bwMode="auto">
              <a:xfrm>
                <a:off x="3310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6" name="Oval 86"/>
              <p:cNvSpPr>
                <a:spLocks noChangeAspect="1" noChangeArrowheads="1"/>
              </p:cNvSpPr>
              <p:nvPr/>
            </p:nvSpPr>
            <p:spPr bwMode="auto">
              <a:xfrm>
                <a:off x="1681" y="110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7" name="Oval 87"/>
              <p:cNvSpPr>
                <a:spLocks noChangeAspect="1" noChangeArrowheads="1"/>
              </p:cNvSpPr>
              <p:nvPr/>
            </p:nvSpPr>
            <p:spPr bwMode="auto">
              <a:xfrm>
                <a:off x="1199" y="86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8" name="Oval 88"/>
              <p:cNvSpPr>
                <a:spLocks noChangeAspect="1" noChangeArrowheads="1"/>
              </p:cNvSpPr>
              <p:nvPr/>
            </p:nvSpPr>
            <p:spPr bwMode="auto">
              <a:xfrm>
                <a:off x="1486" y="48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9" name="Oval 89"/>
              <p:cNvSpPr>
                <a:spLocks noChangeAspect="1" noChangeArrowheads="1"/>
              </p:cNvSpPr>
              <p:nvPr/>
            </p:nvSpPr>
            <p:spPr bwMode="auto">
              <a:xfrm>
                <a:off x="3551" y="105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0" name="Oval 90"/>
              <p:cNvSpPr>
                <a:spLocks noChangeAspect="1" noChangeArrowheads="1"/>
              </p:cNvSpPr>
              <p:nvPr/>
            </p:nvSpPr>
            <p:spPr bwMode="auto">
              <a:xfrm>
                <a:off x="3264" y="81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1" name="Oval 91"/>
              <p:cNvSpPr>
                <a:spLocks noChangeAspect="1" noChangeArrowheads="1"/>
              </p:cNvSpPr>
              <p:nvPr/>
            </p:nvSpPr>
            <p:spPr bwMode="auto">
              <a:xfrm>
                <a:off x="3694" y="67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2" name="Oval 92"/>
              <p:cNvSpPr>
                <a:spLocks noChangeAspect="1" noChangeArrowheads="1"/>
              </p:cNvSpPr>
              <p:nvPr/>
            </p:nvSpPr>
            <p:spPr bwMode="auto">
              <a:xfrm>
                <a:off x="3505" y="76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3" name="Oval 93"/>
              <p:cNvSpPr>
                <a:spLocks noChangeAspect="1" noChangeArrowheads="1"/>
              </p:cNvSpPr>
              <p:nvPr/>
            </p:nvSpPr>
            <p:spPr bwMode="auto">
              <a:xfrm>
                <a:off x="3408" y="48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4" name="Oval 94"/>
              <p:cNvSpPr>
                <a:spLocks noChangeAspect="1" noChangeArrowheads="1"/>
              </p:cNvSpPr>
              <p:nvPr/>
            </p:nvSpPr>
            <p:spPr bwMode="auto">
              <a:xfrm>
                <a:off x="4463" y="158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5" name="Oval 95"/>
              <p:cNvSpPr>
                <a:spLocks noChangeAspect="1" noChangeArrowheads="1"/>
              </p:cNvSpPr>
              <p:nvPr/>
            </p:nvSpPr>
            <p:spPr bwMode="auto">
              <a:xfrm>
                <a:off x="4658" y="134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6" name="Oval 96"/>
              <p:cNvSpPr>
                <a:spLocks noChangeAspect="1" noChangeArrowheads="1"/>
              </p:cNvSpPr>
              <p:nvPr/>
            </p:nvSpPr>
            <p:spPr bwMode="auto">
              <a:xfrm>
                <a:off x="5042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7" name="Oval 97"/>
              <p:cNvSpPr>
                <a:spLocks noChangeAspect="1" noChangeArrowheads="1"/>
              </p:cNvSpPr>
              <p:nvPr/>
            </p:nvSpPr>
            <p:spPr bwMode="auto">
              <a:xfrm>
                <a:off x="4945" y="173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8" name="Oval 98"/>
              <p:cNvSpPr>
                <a:spLocks noChangeAspect="1" noChangeArrowheads="1"/>
              </p:cNvSpPr>
              <p:nvPr/>
            </p:nvSpPr>
            <p:spPr bwMode="auto">
              <a:xfrm>
                <a:off x="3648" y="124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9" name="Oval 99"/>
              <p:cNvSpPr>
                <a:spLocks noChangeAspect="1" noChangeArrowheads="1"/>
              </p:cNvSpPr>
              <p:nvPr/>
            </p:nvSpPr>
            <p:spPr bwMode="auto">
              <a:xfrm>
                <a:off x="3310" y="57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0" name="Oval 100"/>
              <p:cNvSpPr>
                <a:spLocks noChangeAspect="1" noChangeArrowheads="1"/>
              </p:cNvSpPr>
              <p:nvPr/>
            </p:nvSpPr>
            <p:spPr bwMode="auto">
              <a:xfrm>
                <a:off x="4274" y="139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1" name="Oval 101"/>
              <p:cNvSpPr>
                <a:spLocks noChangeAspect="1" noChangeArrowheads="1"/>
              </p:cNvSpPr>
              <p:nvPr/>
            </p:nvSpPr>
            <p:spPr bwMode="auto">
              <a:xfrm>
                <a:off x="4033" y="143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2" name="Oval 102"/>
              <p:cNvSpPr>
                <a:spLocks noChangeAspect="1" noChangeArrowheads="1"/>
              </p:cNvSpPr>
              <p:nvPr/>
            </p:nvSpPr>
            <p:spPr bwMode="auto">
              <a:xfrm>
                <a:off x="2398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3" name="Oval 103"/>
              <p:cNvSpPr>
                <a:spLocks noChangeAspect="1" noChangeArrowheads="1"/>
              </p:cNvSpPr>
              <p:nvPr/>
            </p:nvSpPr>
            <p:spPr bwMode="auto">
              <a:xfrm>
                <a:off x="2977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4" name="Oval 104"/>
              <p:cNvSpPr>
                <a:spLocks noChangeAspect="1" noChangeArrowheads="1"/>
              </p:cNvSpPr>
              <p:nvPr/>
            </p:nvSpPr>
            <p:spPr bwMode="auto">
              <a:xfrm>
                <a:off x="2014" y="148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5" name="Oval 105"/>
              <p:cNvSpPr>
                <a:spLocks noChangeAspect="1" noChangeArrowheads="1"/>
              </p:cNvSpPr>
              <p:nvPr/>
            </p:nvSpPr>
            <p:spPr bwMode="auto">
              <a:xfrm>
                <a:off x="3075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6" name="Oval 106"/>
              <p:cNvSpPr>
                <a:spLocks noChangeAspect="1" noChangeArrowheads="1"/>
              </p:cNvSpPr>
              <p:nvPr/>
            </p:nvSpPr>
            <p:spPr bwMode="auto">
              <a:xfrm>
                <a:off x="3023" y="264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7" name="Oval 107"/>
              <p:cNvSpPr>
                <a:spLocks noChangeAspect="1" noChangeArrowheads="1"/>
              </p:cNvSpPr>
              <p:nvPr/>
            </p:nvSpPr>
            <p:spPr bwMode="auto">
              <a:xfrm>
                <a:off x="3167" y="264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8" name="Oval 108"/>
              <p:cNvSpPr>
                <a:spLocks noChangeAspect="1" noChangeArrowheads="1"/>
              </p:cNvSpPr>
              <p:nvPr/>
            </p:nvSpPr>
            <p:spPr bwMode="auto">
              <a:xfrm>
                <a:off x="3935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9" name="Oval 109"/>
              <p:cNvSpPr>
                <a:spLocks noChangeAspect="1" noChangeArrowheads="1"/>
              </p:cNvSpPr>
              <p:nvPr/>
            </p:nvSpPr>
            <p:spPr bwMode="auto">
              <a:xfrm>
                <a:off x="3838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0" name="Oval 110"/>
              <p:cNvSpPr>
                <a:spLocks noChangeAspect="1" noChangeArrowheads="1"/>
              </p:cNvSpPr>
              <p:nvPr/>
            </p:nvSpPr>
            <p:spPr bwMode="auto">
              <a:xfrm>
                <a:off x="4130" y="129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1" name="Oval 111"/>
              <p:cNvSpPr>
                <a:spLocks noChangeAspect="1" noChangeArrowheads="1"/>
              </p:cNvSpPr>
              <p:nvPr/>
            </p:nvSpPr>
            <p:spPr bwMode="auto">
              <a:xfrm>
                <a:off x="4417" y="115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2" name="Oval 112"/>
              <p:cNvSpPr>
                <a:spLocks noChangeAspect="1" noChangeArrowheads="1"/>
              </p:cNvSpPr>
              <p:nvPr/>
            </p:nvSpPr>
            <p:spPr bwMode="auto">
              <a:xfrm>
                <a:off x="4365" y="173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3" name="Oval 113"/>
              <p:cNvSpPr>
                <a:spLocks noChangeAspect="1" noChangeArrowheads="1"/>
              </p:cNvSpPr>
              <p:nvPr/>
            </p:nvSpPr>
            <p:spPr bwMode="auto">
              <a:xfrm>
                <a:off x="4990" y="1873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4" name="Oval 114"/>
              <p:cNvSpPr>
                <a:spLocks noChangeAspect="1" noChangeArrowheads="1"/>
              </p:cNvSpPr>
              <p:nvPr/>
            </p:nvSpPr>
            <p:spPr bwMode="auto">
              <a:xfrm>
                <a:off x="4899" y="134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5" name="Oval 115"/>
              <p:cNvSpPr>
                <a:spLocks noChangeAspect="1" noChangeArrowheads="1"/>
              </p:cNvSpPr>
              <p:nvPr/>
            </p:nvSpPr>
            <p:spPr bwMode="auto">
              <a:xfrm>
                <a:off x="3075" y="278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6" name="Oval 116"/>
              <p:cNvSpPr>
                <a:spLocks noChangeAspect="1" noChangeArrowheads="1"/>
              </p:cNvSpPr>
              <p:nvPr/>
            </p:nvSpPr>
            <p:spPr bwMode="auto">
              <a:xfrm>
                <a:off x="2496" y="369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7" name="Oval 117"/>
              <p:cNvSpPr>
                <a:spLocks noChangeAspect="1" noChangeArrowheads="1"/>
              </p:cNvSpPr>
              <p:nvPr/>
            </p:nvSpPr>
            <p:spPr bwMode="auto">
              <a:xfrm>
                <a:off x="3889" y="264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8" name="Oval 118"/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9" name="Oval 119"/>
              <p:cNvSpPr>
                <a:spLocks noChangeAspect="1" noChangeArrowheads="1"/>
              </p:cNvSpPr>
              <p:nvPr/>
            </p:nvSpPr>
            <p:spPr bwMode="auto">
              <a:xfrm>
                <a:off x="2639" y="389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0" name="Oval 120"/>
              <p:cNvSpPr>
                <a:spLocks noChangeAspect="1" noChangeArrowheads="1"/>
              </p:cNvSpPr>
              <p:nvPr/>
            </p:nvSpPr>
            <p:spPr bwMode="auto">
              <a:xfrm>
                <a:off x="1297" y="182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1" name="Oval 121"/>
              <p:cNvSpPr>
                <a:spLocks noChangeAspect="1" noChangeArrowheads="1"/>
              </p:cNvSpPr>
              <p:nvPr/>
            </p:nvSpPr>
            <p:spPr bwMode="auto">
              <a:xfrm>
                <a:off x="1584" y="182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2" name="Oval 122"/>
              <p:cNvSpPr>
                <a:spLocks noChangeAspect="1" noChangeArrowheads="1"/>
              </p:cNvSpPr>
              <p:nvPr/>
            </p:nvSpPr>
            <p:spPr bwMode="auto">
              <a:xfrm>
                <a:off x="1538" y="173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3" name="Oval 123"/>
              <p:cNvSpPr>
                <a:spLocks noChangeAspect="1" noChangeArrowheads="1"/>
              </p:cNvSpPr>
              <p:nvPr/>
            </p:nvSpPr>
            <p:spPr bwMode="auto">
              <a:xfrm>
                <a:off x="2352" y="230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4" name="Oval 124"/>
              <p:cNvSpPr>
                <a:spLocks noChangeAspect="1" noChangeArrowheads="1"/>
              </p:cNvSpPr>
              <p:nvPr/>
            </p:nvSpPr>
            <p:spPr bwMode="auto">
              <a:xfrm>
                <a:off x="2782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5" name="Oval 125"/>
              <p:cNvSpPr>
                <a:spLocks noChangeAspect="1" noChangeArrowheads="1"/>
              </p:cNvSpPr>
              <p:nvPr/>
            </p:nvSpPr>
            <p:spPr bwMode="auto">
              <a:xfrm>
                <a:off x="2496" y="72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6" name="Oval 126"/>
              <p:cNvSpPr>
                <a:spLocks noChangeAspect="1" noChangeArrowheads="1"/>
              </p:cNvSpPr>
              <p:nvPr/>
            </p:nvSpPr>
            <p:spPr bwMode="auto">
              <a:xfrm>
                <a:off x="2541" y="225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7" name="Oval 127"/>
              <p:cNvSpPr>
                <a:spLocks noChangeAspect="1" noChangeArrowheads="1"/>
              </p:cNvSpPr>
              <p:nvPr/>
            </p:nvSpPr>
            <p:spPr bwMode="auto">
              <a:xfrm>
                <a:off x="2157" y="96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8" name="Oval 128"/>
              <p:cNvSpPr>
                <a:spLocks noChangeAspect="1" noChangeArrowheads="1"/>
              </p:cNvSpPr>
              <p:nvPr/>
            </p:nvSpPr>
            <p:spPr bwMode="auto">
              <a:xfrm>
                <a:off x="2111" y="2257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9" name="Oval 129"/>
              <p:cNvSpPr>
                <a:spLocks noChangeAspect="1" noChangeArrowheads="1"/>
              </p:cNvSpPr>
              <p:nvPr/>
            </p:nvSpPr>
            <p:spPr bwMode="auto">
              <a:xfrm>
                <a:off x="2736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0" name="Oval 130"/>
              <p:cNvSpPr>
                <a:spLocks noChangeAspect="1" noChangeArrowheads="1"/>
              </p:cNvSpPr>
              <p:nvPr/>
            </p:nvSpPr>
            <p:spPr bwMode="auto">
              <a:xfrm>
                <a:off x="2639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1" name="Oval 131"/>
              <p:cNvSpPr>
                <a:spLocks noChangeAspect="1" noChangeArrowheads="1"/>
              </p:cNvSpPr>
              <p:nvPr/>
            </p:nvSpPr>
            <p:spPr bwMode="auto">
              <a:xfrm>
                <a:off x="2541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2" name="Oval 132"/>
              <p:cNvSpPr>
                <a:spLocks noChangeAspect="1" noChangeArrowheads="1"/>
              </p:cNvSpPr>
              <p:nvPr/>
            </p:nvSpPr>
            <p:spPr bwMode="auto">
              <a:xfrm>
                <a:off x="2736" y="139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3" name="Oval 133"/>
              <p:cNvSpPr>
                <a:spLocks noChangeAspect="1" noChangeArrowheads="1"/>
              </p:cNvSpPr>
              <p:nvPr/>
            </p:nvSpPr>
            <p:spPr bwMode="auto">
              <a:xfrm>
                <a:off x="1153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4" name="Oval 134"/>
              <p:cNvSpPr>
                <a:spLocks noChangeAspect="1" noChangeArrowheads="1"/>
              </p:cNvSpPr>
              <p:nvPr/>
            </p:nvSpPr>
            <p:spPr bwMode="auto">
              <a:xfrm>
                <a:off x="1056" y="62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5" name="Oval 135"/>
              <p:cNvSpPr>
                <a:spLocks noChangeAspect="1" noChangeArrowheads="1"/>
              </p:cNvSpPr>
              <p:nvPr/>
            </p:nvSpPr>
            <p:spPr bwMode="auto">
              <a:xfrm>
                <a:off x="1630" y="57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6" name="Oval 136"/>
              <p:cNvSpPr>
                <a:spLocks noChangeAspect="1" noChangeArrowheads="1"/>
              </p:cNvSpPr>
              <p:nvPr/>
            </p:nvSpPr>
            <p:spPr bwMode="auto">
              <a:xfrm>
                <a:off x="1343" y="100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7" name="Oval 137"/>
              <p:cNvSpPr>
                <a:spLocks noChangeAspect="1" noChangeArrowheads="1"/>
              </p:cNvSpPr>
              <p:nvPr/>
            </p:nvSpPr>
            <p:spPr bwMode="auto">
              <a:xfrm>
                <a:off x="2255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8" name="Oval 138"/>
              <p:cNvSpPr>
                <a:spLocks noChangeAspect="1" noChangeArrowheads="1"/>
              </p:cNvSpPr>
              <p:nvPr/>
            </p:nvSpPr>
            <p:spPr bwMode="auto">
              <a:xfrm>
                <a:off x="3218" y="211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9" name="Oval 139"/>
              <p:cNvSpPr>
                <a:spLocks noChangeAspect="1" noChangeArrowheads="1"/>
              </p:cNvSpPr>
              <p:nvPr/>
            </p:nvSpPr>
            <p:spPr bwMode="auto">
              <a:xfrm>
                <a:off x="3075" y="211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0" name="Oval 140"/>
              <p:cNvSpPr>
                <a:spLocks noChangeAspect="1" noChangeArrowheads="1"/>
              </p:cNvSpPr>
              <p:nvPr/>
            </p:nvSpPr>
            <p:spPr bwMode="auto">
              <a:xfrm>
                <a:off x="3218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1" name="Oval 141"/>
              <p:cNvSpPr>
                <a:spLocks noChangeAspect="1" noChangeArrowheads="1"/>
              </p:cNvSpPr>
              <p:nvPr/>
            </p:nvSpPr>
            <p:spPr bwMode="auto">
              <a:xfrm>
                <a:off x="3310" y="177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2" name="Oval 142"/>
              <p:cNvSpPr>
                <a:spLocks noChangeAspect="1" noChangeArrowheads="1"/>
              </p:cNvSpPr>
              <p:nvPr/>
            </p:nvSpPr>
            <p:spPr bwMode="auto">
              <a:xfrm>
                <a:off x="3694" y="91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3" name="Oval 143"/>
              <p:cNvSpPr>
                <a:spLocks noChangeAspect="1" noChangeArrowheads="1"/>
              </p:cNvSpPr>
              <p:nvPr/>
            </p:nvSpPr>
            <p:spPr bwMode="auto">
              <a:xfrm>
                <a:off x="3603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4" name="Oval 144"/>
              <p:cNvSpPr>
                <a:spLocks noChangeAspect="1" noChangeArrowheads="1"/>
              </p:cNvSpPr>
              <p:nvPr/>
            </p:nvSpPr>
            <p:spPr bwMode="auto">
              <a:xfrm>
                <a:off x="3218" y="38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5" name="Oval 145"/>
              <p:cNvSpPr>
                <a:spLocks noChangeAspect="1" noChangeArrowheads="1"/>
              </p:cNvSpPr>
              <p:nvPr/>
            </p:nvSpPr>
            <p:spPr bwMode="auto">
              <a:xfrm>
                <a:off x="3310" y="286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6" name="Oval 146"/>
              <p:cNvSpPr>
                <a:spLocks noChangeAspect="1" noChangeArrowheads="1"/>
              </p:cNvSpPr>
              <p:nvPr/>
            </p:nvSpPr>
            <p:spPr bwMode="auto">
              <a:xfrm>
                <a:off x="3075" y="57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4" name="Group 147"/>
            <p:cNvGrpSpPr>
              <a:grpSpLocks noChangeAspect="1"/>
            </p:cNvGrpSpPr>
            <p:nvPr/>
          </p:nvGrpSpPr>
          <p:grpSpPr bwMode="auto">
            <a:xfrm>
              <a:off x="1654288" y="388826"/>
              <a:ext cx="5381400" cy="4489674"/>
              <a:chOff x="865" y="191"/>
              <a:chExt cx="3166" cy="2642"/>
            </a:xfrm>
          </p:grpSpPr>
          <p:sp>
            <p:nvSpPr>
              <p:cNvPr id="53" name="Line 148"/>
              <p:cNvSpPr>
                <a:spLocks noChangeAspect="1" noChangeShapeType="1"/>
              </p:cNvSpPr>
              <p:nvPr/>
            </p:nvSpPr>
            <p:spPr bwMode="auto">
              <a:xfrm flipH="1">
                <a:off x="865" y="1538"/>
                <a:ext cx="1583" cy="1295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4" name="Line 149"/>
              <p:cNvSpPr>
                <a:spLocks noChangeAspect="1" noChangeShapeType="1"/>
              </p:cNvSpPr>
              <p:nvPr/>
            </p:nvSpPr>
            <p:spPr bwMode="auto">
              <a:xfrm flipV="1">
                <a:off x="2448" y="191"/>
                <a:ext cx="0" cy="1347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5" name="Line 150"/>
              <p:cNvSpPr>
                <a:spLocks noChangeAspect="1" noChangeShapeType="1"/>
              </p:cNvSpPr>
              <p:nvPr/>
            </p:nvSpPr>
            <p:spPr bwMode="auto">
              <a:xfrm>
                <a:off x="2448" y="1538"/>
                <a:ext cx="1583" cy="1009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9" name="AutoShape 160"/>
            <p:cNvSpPr>
              <a:spLocks noChangeAspect="1" noChangeArrowheads="1"/>
            </p:cNvSpPr>
            <p:nvPr/>
          </p:nvSpPr>
          <p:spPr bwMode="auto">
            <a:xfrm>
              <a:off x="3993686" y="4255652"/>
              <a:ext cx="409439" cy="409100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51" name="AutoShape 161"/>
            <p:cNvSpPr>
              <a:spLocks noChangeAspect="1" noChangeArrowheads="1"/>
            </p:cNvSpPr>
            <p:nvPr/>
          </p:nvSpPr>
          <p:spPr bwMode="auto">
            <a:xfrm>
              <a:off x="5728927" y="1810788"/>
              <a:ext cx="399687" cy="399363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52" name="AutoShape 162"/>
            <p:cNvSpPr>
              <a:spLocks noChangeAspect="1" noChangeArrowheads="1"/>
            </p:cNvSpPr>
            <p:nvPr/>
          </p:nvSpPr>
          <p:spPr bwMode="auto">
            <a:xfrm>
              <a:off x="2775114" y="1771826"/>
              <a:ext cx="409439" cy="409100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6110288" y="2414587"/>
            <a:ext cx="3033712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Quantize via clustering, let cluster centers be the prototype “words”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8" name="TextBox 67"/>
          <p:cNvSpPr txBox="1">
            <a:spLocks noChangeArrowheads="1"/>
          </p:cNvSpPr>
          <p:nvPr/>
        </p:nvSpPr>
        <p:spPr bwMode="auto">
          <a:xfrm>
            <a:off x="6110288" y="4484687"/>
            <a:ext cx="3033712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Determine which word to assign to each new image region by finding the closest cluster center.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905000" y="4126468"/>
            <a:ext cx="109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Word #2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1885562" y="4080304"/>
            <a:ext cx="2602261" cy="37563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5" name="Curved Connector 174"/>
          <p:cNvCxnSpPr/>
          <p:nvPr/>
        </p:nvCxnSpPr>
        <p:spPr bwMode="auto">
          <a:xfrm flipV="1">
            <a:off x="1407997" y="4659156"/>
            <a:ext cx="2948122" cy="85646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7696200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71" name="Slide Number Placeholder 1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8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http://deeplearning.net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github.com/ChristosChristofidis/awesome-deep-learning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cs231n.stanford.edu/syllabus.html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3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 you at the Final Exam!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42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Visual words</a:t>
            </a:r>
          </a:p>
        </p:txBody>
      </p:sp>
      <p:sp>
        <p:nvSpPr>
          <p:cNvPr id="131" name="Content Placeholder 6"/>
          <p:cNvSpPr txBox="1">
            <a:spLocks/>
          </p:cNvSpPr>
          <p:nvPr/>
        </p:nvSpPr>
        <p:spPr bwMode="auto">
          <a:xfrm>
            <a:off x="457200" y="1204913"/>
            <a:ext cx="3200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15000"/>
              <a:buFontTx/>
              <a:buChar char="•"/>
              <a:defRPr/>
            </a:pPr>
            <a:r>
              <a:rPr kumimoji="1" lang="en-US" sz="24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Example: each group of patches belongs to the same visual word</a:t>
            </a: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2" t="26868" r="13412" b="46005"/>
          <a:stretch>
            <a:fillRect/>
          </a:stretch>
        </p:blipFill>
        <p:spPr bwMode="auto">
          <a:xfrm>
            <a:off x="3919538" y="1233488"/>
            <a:ext cx="493395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47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2" t="57695" r="13412" b="15762"/>
          <a:stretch>
            <a:fillRect/>
          </a:stretch>
        </p:blipFill>
        <p:spPr bwMode="auto">
          <a:xfrm>
            <a:off x="3911600" y="3910013"/>
            <a:ext cx="4935538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4759" name="TextBox 9"/>
          <p:cNvSpPr txBox="1">
            <a:spLocks noChangeArrowheads="1"/>
          </p:cNvSpPr>
          <p:nvPr/>
        </p:nvSpPr>
        <p:spPr bwMode="auto">
          <a:xfrm>
            <a:off x="4614863" y="6502400"/>
            <a:ext cx="339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  <a:latin typeface="Trebuchet MS" pitchFamily="34" charset="0"/>
              </a:rPr>
              <a:t>Figure from  Sivic &amp; Zisserman, ICCV 2003</a:t>
            </a:r>
          </a:p>
        </p:txBody>
      </p:sp>
      <p:sp>
        <p:nvSpPr>
          <p:cNvPr id="135" name="Oval 69"/>
          <p:cNvSpPr>
            <a:spLocks noChangeArrowheads="1"/>
          </p:cNvSpPr>
          <p:nvPr/>
        </p:nvSpPr>
        <p:spPr bwMode="auto">
          <a:xfrm>
            <a:off x="1828800" y="3962400"/>
            <a:ext cx="225425" cy="566738"/>
          </a:xfrm>
          <a:prstGeom prst="ellipse">
            <a:avLst/>
          </a:prstGeom>
          <a:solidFill>
            <a:srgbClr val="FFFFFF"/>
          </a:solidFill>
          <a:ln w="12700" cap="sq" algn="ctr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 sz="2000" ker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2" name="Group 62"/>
          <p:cNvGrpSpPr>
            <a:grpSpLocks noChangeAspect="1"/>
          </p:cNvGrpSpPr>
          <p:nvPr/>
        </p:nvGrpSpPr>
        <p:grpSpPr bwMode="auto">
          <a:xfrm>
            <a:off x="914400" y="2743200"/>
            <a:ext cx="2216150" cy="2782888"/>
            <a:chOff x="1244596" y="-2173065"/>
            <a:chExt cx="6853224" cy="8600841"/>
          </a:xfrm>
        </p:grpSpPr>
        <p:grpSp>
          <p:nvGrpSpPr>
            <p:cNvPr id="3" name="Group 35"/>
            <p:cNvGrpSpPr>
              <a:grpSpLocks noChangeAspect="1"/>
            </p:cNvGrpSpPr>
            <p:nvPr/>
          </p:nvGrpSpPr>
          <p:grpSpPr bwMode="auto">
            <a:xfrm>
              <a:off x="1244613" y="-2173054"/>
              <a:ext cx="6853261" cy="8600791"/>
              <a:chOff x="1056" y="-1124"/>
              <a:chExt cx="4032" cy="5060"/>
            </a:xfrm>
          </p:grpSpPr>
          <p:sp>
            <p:nvSpPr>
              <p:cNvPr id="145" name="Oval 36"/>
              <p:cNvSpPr>
                <a:spLocks noChangeAspect="1" noChangeArrowheads="1"/>
              </p:cNvSpPr>
              <p:nvPr/>
            </p:nvSpPr>
            <p:spPr bwMode="auto">
              <a:xfrm>
                <a:off x="1824" y="-112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6" name="Oval 37"/>
              <p:cNvSpPr>
                <a:spLocks noChangeAspect="1" noChangeArrowheads="1"/>
              </p:cNvSpPr>
              <p:nvPr/>
            </p:nvSpPr>
            <p:spPr bwMode="auto">
              <a:xfrm>
                <a:off x="1585" y="206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7" name="Oval 38"/>
              <p:cNvSpPr>
                <a:spLocks noChangeAspect="1" noChangeArrowheads="1"/>
              </p:cNvSpPr>
              <p:nvPr/>
            </p:nvSpPr>
            <p:spPr bwMode="auto">
              <a:xfrm>
                <a:off x="1922" y="187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8" name="Oval 39"/>
              <p:cNvSpPr>
                <a:spLocks noChangeAspect="1" noChangeArrowheads="1"/>
              </p:cNvSpPr>
              <p:nvPr/>
            </p:nvSpPr>
            <p:spPr bwMode="auto">
              <a:xfrm>
                <a:off x="2015" y="177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9" name="Oval 40"/>
              <p:cNvSpPr>
                <a:spLocks noChangeAspect="1" noChangeArrowheads="1"/>
              </p:cNvSpPr>
              <p:nvPr/>
            </p:nvSpPr>
            <p:spPr bwMode="auto">
              <a:xfrm>
                <a:off x="1922" y="206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0" name="Oval 41"/>
              <p:cNvSpPr>
                <a:spLocks noChangeAspect="1" noChangeArrowheads="1"/>
              </p:cNvSpPr>
              <p:nvPr/>
            </p:nvSpPr>
            <p:spPr bwMode="auto">
              <a:xfrm>
                <a:off x="1538" y="100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1" name="Oval 42"/>
              <p:cNvSpPr>
                <a:spLocks noChangeAspect="1" noChangeArrowheads="1"/>
              </p:cNvSpPr>
              <p:nvPr/>
            </p:nvSpPr>
            <p:spPr bwMode="auto">
              <a:xfrm>
                <a:off x="1824" y="143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2" name="Oval 43"/>
              <p:cNvSpPr>
                <a:spLocks noChangeAspect="1" noChangeArrowheads="1"/>
              </p:cNvSpPr>
              <p:nvPr/>
            </p:nvSpPr>
            <p:spPr bwMode="auto">
              <a:xfrm>
                <a:off x="2593" y="331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3" name="Oval 44"/>
              <p:cNvSpPr>
                <a:spLocks noChangeAspect="1" noChangeArrowheads="1"/>
              </p:cNvSpPr>
              <p:nvPr/>
            </p:nvSpPr>
            <p:spPr bwMode="auto">
              <a:xfrm>
                <a:off x="2451" y="340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4" name="Oval 45"/>
              <p:cNvSpPr>
                <a:spLocks noChangeAspect="1" noChangeArrowheads="1"/>
              </p:cNvSpPr>
              <p:nvPr/>
            </p:nvSpPr>
            <p:spPr bwMode="auto">
              <a:xfrm>
                <a:off x="2737" y="3356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5" name="Oval 46"/>
              <p:cNvSpPr>
                <a:spLocks noChangeAspect="1" noChangeArrowheads="1"/>
              </p:cNvSpPr>
              <p:nvPr/>
            </p:nvSpPr>
            <p:spPr bwMode="auto">
              <a:xfrm>
                <a:off x="2783" y="326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6" name="Oval 47"/>
              <p:cNvSpPr>
                <a:spLocks noChangeAspect="1" noChangeArrowheads="1"/>
              </p:cNvSpPr>
              <p:nvPr/>
            </p:nvSpPr>
            <p:spPr bwMode="auto">
              <a:xfrm>
                <a:off x="2691" y="307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7" name="Oval 48"/>
              <p:cNvSpPr>
                <a:spLocks noChangeAspect="1" noChangeArrowheads="1"/>
              </p:cNvSpPr>
              <p:nvPr/>
            </p:nvSpPr>
            <p:spPr bwMode="auto">
              <a:xfrm>
                <a:off x="2835" y="288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8" name="Oval 49"/>
              <p:cNvSpPr>
                <a:spLocks noChangeAspect="1" noChangeArrowheads="1"/>
              </p:cNvSpPr>
              <p:nvPr/>
            </p:nvSpPr>
            <p:spPr bwMode="auto">
              <a:xfrm>
                <a:off x="3023" y="2972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9" name="Oval 50"/>
              <p:cNvSpPr>
                <a:spLocks noChangeAspect="1" noChangeArrowheads="1"/>
              </p:cNvSpPr>
              <p:nvPr/>
            </p:nvSpPr>
            <p:spPr bwMode="auto">
              <a:xfrm>
                <a:off x="2691" y="258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0" name="Oval 51"/>
              <p:cNvSpPr>
                <a:spLocks noChangeAspect="1" noChangeArrowheads="1"/>
              </p:cNvSpPr>
              <p:nvPr/>
            </p:nvSpPr>
            <p:spPr bwMode="auto">
              <a:xfrm>
                <a:off x="2737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1" name="Oval 52"/>
              <p:cNvSpPr>
                <a:spLocks noChangeAspect="1" noChangeArrowheads="1"/>
              </p:cNvSpPr>
              <p:nvPr/>
            </p:nvSpPr>
            <p:spPr bwMode="auto">
              <a:xfrm>
                <a:off x="3309" y="2972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2" name="Oval 53"/>
              <p:cNvSpPr>
                <a:spLocks noChangeAspect="1" noChangeArrowheads="1"/>
              </p:cNvSpPr>
              <p:nvPr/>
            </p:nvSpPr>
            <p:spPr bwMode="auto">
              <a:xfrm>
                <a:off x="3121" y="283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3" name="Oval 54"/>
              <p:cNvSpPr>
                <a:spLocks noChangeAspect="1" noChangeArrowheads="1"/>
              </p:cNvSpPr>
              <p:nvPr/>
            </p:nvSpPr>
            <p:spPr bwMode="auto">
              <a:xfrm>
                <a:off x="3693" y="302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4" name="Oval 55"/>
              <p:cNvSpPr>
                <a:spLocks noChangeAspect="1" noChangeArrowheads="1"/>
              </p:cNvSpPr>
              <p:nvPr/>
            </p:nvSpPr>
            <p:spPr bwMode="auto">
              <a:xfrm>
                <a:off x="2737" y="365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5" name="Oval 56"/>
              <p:cNvSpPr>
                <a:spLocks noChangeAspect="1" noChangeArrowheads="1"/>
              </p:cNvSpPr>
              <p:nvPr/>
            </p:nvSpPr>
            <p:spPr bwMode="auto">
              <a:xfrm>
                <a:off x="2255" y="3598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6" name="Oval 57"/>
              <p:cNvSpPr>
                <a:spLocks noChangeAspect="1" noChangeArrowheads="1"/>
              </p:cNvSpPr>
              <p:nvPr/>
            </p:nvSpPr>
            <p:spPr bwMode="auto">
              <a:xfrm>
                <a:off x="2541" y="288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7" name="Oval 58"/>
              <p:cNvSpPr>
                <a:spLocks noChangeAspect="1" noChangeArrowheads="1"/>
              </p:cNvSpPr>
              <p:nvPr/>
            </p:nvSpPr>
            <p:spPr bwMode="auto">
              <a:xfrm>
                <a:off x="2593" y="258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" name="Oval 59"/>
              <p:cNvSpPr>
                <a:spLocks noChangeAspect="1" noChangeArrowheads="1"/>
              </p:cNvSpPr>
              <p:nvPr/>
            </p:nvSpPr>
            <p:spPr bwMode="auto">
              <a:xfrm>
                <a:off x="4034" y="297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9" name="Oval 60"/>
              <p:cNvSpPr>
                <a:spLocks noChangeAspect="1" noChangeArrowheads="1"/>
              </p:cNvSpPr>
              <p:nvPr/>
            </p:nvSpPr>
            <p:spPr bwMode="auto">
              <a:xfrm>
                <a:off x="3453" y="283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0" name="Oval 61"/>
              <p:cNvSpPr>
                <a:spLocks noChangeAspect="1" noChangeArrowheads="1"/>
              </p:cNvSpPr>
              <p:nvPr/>
            </p:nvSpPr>
            <p:spPr bwMode="auto">
              <a:xfrm>
                <a:off x="4080" y="278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1" name="Oval 62"/>
              <p:cNvSpPr>
                <a:spLocks noChangeAspect="1" noChangeArrowheads="1"/>
              </p:cNvSpPr>
              <p:nvPr/>
            </p:nvSpPr>
            <p:spPr bwMode="auto">
              <a:xfrm>
                <a:off x="3745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2" name="Oval 63"/>
              <p:cNvSpPr>
                <a:spLocks noChangeAspect="1" noChangeArrowheads="1"/>
              </p:cNvSpPr>
              <p:nvPr/>
            </p:nvSpPr>
            <p:spPr bwMode="auto">
              <a:xfrm>
                <a:off x="2835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3" name="Oval 64"/>
              <p:cNvSpPr>
                <a:spLocks noChangeAspect="1" noChangeArrowheads="1"/>
              </p:cNvSpPr>
              <p:nvPr/>
            </p:nvSpPr>
            <p:spPr bwMode="auto">
              <a:xfrm>
                <a:off x="2639" y="220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4" name="Oval 65"/>
              <p:cNvSpPr>
                <a:spLocks noChangeAspect="1" noChangeArrowheads="1"/>
              </p:cNvSpPr>
              <p:nvPr/>
            </p:nvSpPr>
            <p:spPr bwMode="auto">
              <a:xfrm>
                <a:off x="2015" y="201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5" name="Oval 66"/>
              <p:cNvSpPr>
                <a:spLocks noChangeAspect="1" noChangeArrowheads="1"/>
              </p:cNvSpPr>
              <p:nvPr/>
            </p:nvSpPr>
            <p:spPr bwMode="auto">
              <a:xfrm>
                <a:off x="1486" y="865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6" name="Oval 67"/>
              <p:cNvSpPr>
                <a:spLocks noChangeAspect="1" noChangeArrowheads="1"/>
              </p:cNvSpPr>
              <p:nvPr/>
            </p:nvSpPr>
            <p:spPr bwMode="auto">
              <a:xfrm>
                <a:off x="2015" y="216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7" name="Oval 68"/>
              <p:cNvSpPr>
                <a:spLocks noChangeAspect="1" noChangeArrowheads="1"/>
              </p:cNvSpPr>
              <p:nvPr/>
            </p:nvSpPr>
            <p:spPr bwMode="auto">
              <a:xfrm>
                <a:off x="1726" y="2115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8" name="Oval 69"/>
              <p:cNvSpPr>
                <a:spLocks noChangeAspect="1" noChangeArrowheads="1"/>
              </p:cNvSpPr>
              <p:nvPr/>
            </p:nvSpPr>
            <p:spPr bwMode="auto">
              <a:xfrm>
                <a:off x="1824" y="1777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79" name="Oval 70"/>
              <p:cNvSpPr>
                <a:spLocks noChangeAspect="1" noChangeArrowheads="1"/>
              </p:cNvSpPr>
              <p:nvPr/>
            </p:nvSpPr>
            <p:spPr bwMode="auto">
              <a:xfrm>
                <a:off x="1440" y="191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0" name="Oval 71"/>
              <p:cNvSpPr>
                <a:spLocks noChangeAspect="1" noChangeArrowheads="1"/>
              </p:cNvSpPr>
              <p:nvPr/>
            </p:nvSpPr>
            <p:spPr bwMode="auto">
              <a:xfrm>
                <a:off x="2110" y="167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1" name="Oval 72"/>
              <p:cNvSpPr>
                <a:spLocks noChangeAspect="1" noChangeArrowheads="1"/>
              </p:cNvSpPr>
              <p:nvPr/>
            </p:nvSpPr>
            <p:spPr bwMode="auto">
              <a:xfrm>
                <a:off x="2353" y="187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2" name="Oval 73"/>
              <p:cNvSpPr>
                <a:spLocks noChangeAspect="1" noChangeArrowheads="1"/>
              </p:cNvSpPr>
              <p:nvPr/>
            </p:nvSpPr>
            <p:spPr bwMode="auto">
              <a:xfrm>
                <a:off x="2451" y="163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3" name="Oval 74"/>
              <p:cNvSpPr>
                <a:spLocks noChangeAspect="1" noChangeArrowheads="1"/>
              </p:cNvSpPr>
              <p:nvPr/>
            </p:nvSpPr>
            <p:spPr bwMode="auto">
              <a:xfrm>
                <a:off x="2255" y="148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4" name="Oval 75"/>
              <p:cNvSpPr>
                <a:spLocks noChangeAspect="1" noChangeArrowheads="1"/>
              </p:cNvSpPr>
              <p:nvPr/>
            </p:nvSpPr>
            <p:spPr bwMode="auto">
              <a:xfrm>
                <a:off x="2156" y="124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5" name="Oval 76"/>
              <p:cNvSpPr>
                <a:spLocks noChangeAspect="1" noChangeArrowheads="1"/>
              </p:cNvSpPr>
              <p:nvPr/>
            </p:nvSpPr>
            <p:spPr bwMode="auto">
              <a:xfrm>
                <a:off x="2156" y="158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6" name="Oval 77"/>
              <p:cNvSpPr>
                <a:spLocks noChangeAspect="1" noChangeArrowheads="1"/>
              </p:cNvSpPr>
              <p:nvPr/>
            </p:nvSpPr>
            <p:spPr bwMode="auto">
              <a:xfrm>
                <a:off x="2639" y="201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7" name="Oval 78"/>
              <p:cNvSpPr>
                <a:spLocks noChangeAspect="1" noChangeArrowheads="1"/>
              </p:cNvSpPr>
              <p:nvPr/>
            </p:nvSpPr>
            <p:spPr bwMode="auto">
              <a:xfrm>
                <a:off x="3407" y="191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8" name="Oval 79"/>
              <p:cNvSpPr>
                <a:spLocks noChangeAspect="1" noChangeArrowheads="1"/>
              </p:cNvSpPr>
              <p:nvPr/>
            </p:nvSpPr>
            <p:spPr bwMode="auto">
              <a:xfrm>
                <a:off x="3219" y="2354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89" name="Oval 80"/>
              <p:cNvSpPr>
                <a:spLocks noChangeAspect="1" noChangeArrowheads="1"/>
              </p:cNvSpPr>
              <p:nvPr/>
            </p:nvSpPr>
            <p:spPr bwMode="auto">
              <a:xfrm>
                <a:off x="3263" y="244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0" name="Oval 81"/>
              <p:cNvSpPr>
                <a:spLocks noChangeAspect="1" noChangeArrowheads="1"/>
              </p:cNvSpPr>
              <p:nvPr/>
            </p:nvSpPr>
            <p:spPr bwMode="auto">
              <a:xfrm>
                <a:off x="3791" y="153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1" name="Oval 82"/>
              <p:cNvSpPr>
                <a:spLocks noChangeAspect="1" noChangeArrowheads="1"/>
              </p:cNvSpPr>
              <p:nvPr/>
            </p:nvSpPr>
            <p:spPr bwMode="auto">
              <a:xfrm>
                <a:off x="3407" y="153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2" name="Oval 83"/>
              <p:cNvSpPr>
                <a:spLocks noChangeAspect="1" noChangeArrowheads="1"/>
              </p:cNvSpPr>
              <p:nvPr/>
            </p:nvSpPr>
            <p:spPr bwMode="auto">
              <a:xfrm>
                <a:off x="3551" y="1679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3" name="Oval 84"/>
              <p:cNvSpPr>
                <a:spLocks noChangeAspect="1" noChangeArrowheads="1"/>
              </p:cNvSpPr>
              <p:nvPr/>
            </p:nvSpPr>
            <p:spPr bwMode="auto">
              <a:xfrm>
                <a:off x="4129" y="153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4" name="Oval 85"/>
              <p:cNvSpPr>
                <a:spLocks noChangeAspect="1" noChangeArrowheads="1"/>
              </p:cNvSpPr>
              <p:nvPr/>
            </p:nvSpPr>
            <p:spPr bwMode="auto">
              <a:xfrm>
                <a:off x="3309" y="129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5" name="Oval 86"/>
              <p:cNvSpPr>
                <a:spLocks noChangeAspect="1" noChangeArrowheads="1"/>
              </p:cNvSpPr>
              <p:nvPr/>
            </p:nvSpPr>
            <p:spPr bwMode="auto">
              <a:xfrm>
                <a:off x="1680" y="110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6" name="Oval 87"/>
              <p:cNvSpPr>
                <a:spLocks noChangeAspect="1" noChangeArrowheads="1"/>
              </p:cNvSpPr>
              <p:nvPr/>
            </p:nvSpPr>
            <p:spPr bwMode="auto">
              <a:xfrm>
                <a:off x="1200" y="865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7" name="Oval 88"/>
              <p:cNvSpPr>
                <a:spLocks noChangeAspect="1" noChangeArrowheads="1"/>
              </p:cNvSpPr>
              <p:nvPr/>
            </p:nvSpPr>
            <p:spPr bwMode="auto">
              <a:xfrm>
                <a:off x="1486" y="48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8" name="Oval 89"/>
              <p:cNvSpPr>
                <a:spLocks noChangeAspect="1" noChangeArrowheads="1"/>
              </p:cNvSpPr>
              <p:nvPr/>
            </p:nvSpPr>
            <p:spPr bwMode="auto">
              <a:xfrm>
                <a:off x="3551" y="105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9" name="Oval 90"/>
              <p:cNvSpPr>
                <a:spLocks noChangeAspect="1" noChangeArrowheads="1"/>
              </p:cNvSpPr>
              <p:nvPr/>
            </p:nvSpPr>
            <p:spPr bwMode="auto">
              <a:xfrm>
                <a:off x="3263" y="81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0" name="Oval 91"/>
              <p:cNvSpPr>
                <a:spLocks noChangeAspect="1" noChangeArrowheads="1"/>
              </p:cNvSpPr>
              <p:nvPr/>
            </p:nvSpPr>
            <p:spPr bwMode="auto">
              <a:xfrm>
                <a:off x="3693" y="67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1" name="Oval 92"/>
              <p:cNvSpPr>
                <a:spLocks noChangeAspect="1" noChangeArrowheads="1"/>
              </p:cNvSpPr>
              <p:nvPr/>
            </p:nvSpPr>
            <p:spPr bwMode="auto">
              <a:xfrm>
                <a:off x="3505" y="76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2" name="Oval 93"/>
              <p:cNvSpPr>
                <a:spLocks noChangeAspect="1" noChangeArrowheads="1"/>
              </p:cNvSpPr>
              <p:nvPr/>
            </p:nvSpPr>
            <p:spPr bwMode="auto">
              <a:xfrm>
                <a:off x="3407" y="48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3" name="Oval 94"/>
              <p:cNvSpPr>
                <a:spLocks noChangeAspect="1" noChangeArrowheads="1"/>
              </p:cNvSpPr>
              <p:nvPr/>
            </p:nvSpPr>
            <p:spPr bwMode="auto">
              <a:xfrm>
                <a:off x="4464" y="158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4" name="Oval 95"/>
              <p:cNvSpPr>
                <a:spLocks noChangeAspect="1" noChangeArrowheads="1"/>
              </p:cNvSpPr>
              <p:nvPr/>
            </p:nvSpPr>
            <p:spPr bwMode="auto">
              <a:xfrm>
                <a:off x="4658" y="1347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5" name="Oval 96"/>
              <p:cNvSpPr>
                <a:spLocks noChangeAspect="1" noChangeArrowheads="1"/>
              </p:cNvSpPr>
              <p:nvPr/>
            </p:nvSpPr>
            <p:spPr bwMode="auto">
              <a:xfrm>
                <a:off x="5042" y="153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6" name="Oval 97"/>
              <p:cNvSpPr>
                <a:spLocks noChangeAspect="1" noChangeArrowheads="1"/>
              </p:cNvSpPr>
              <p:nvPr/>
            </p:nvSpPr>
            <p:spPr bwMode="auto">
              <a:xfrm>
                <a:off x="4944" y="173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7" name="Oval 98"/>
              <p:cNvSpPr>
                <a:spLocks noChangeAspect="1" noChangeArrowheads="1"/>
              </p:cNvSpPr>
              <p:nvPr/>
            </p:nvSpPr>
            <p:spPr bwMode="auto">
              <a:xfrm>
                <a:off x="3647" y="124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8" name="Oval 99"/>
              <p:cNvSpPr>
                <a:spLocks noChangeAspect="1" noChangeArrowheads="1"/>
              </p:cNvSpPr>
              <p:nvPr/>
            </p:nvSpPr>
            <p:spPr bwMode="auto">
              <a:xfrm>
                <a:off x="3309" y="57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09" name="Oval 100"/>
              <p:cNvSpPr>
                <a:spLocks noChangeAspect="1" noChangeArrowheads="1"/>
              </p:cNvSpPr>
              <p:nvPr/>
            </p:nvSpPr>
            <p:spPr bwMode="auto">
              <a:xfrm>
                <a:off x="4273" y="139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0" name="Oval 101"/>
              <p:cNvSpPr>
                <a:spLocks noChangeAspect="1" noChangeArrowheads="1"/>
              </p:cNvSpPr>
              <p:nvPr/>
            </p:nvSpPr>
            <p:spPr bwMode="auto">
              <a:xfrm>
                <a:off x="4034" y="143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1" name="Oval 102"/>
              <p:cNvSpPr>
                <a:spLocks noChangeAspect="1" noChangeArrowheads="1"/>
              </p:cNvSpPr>
              <p:nvPr/>
            </p:nvSpPr>
            <p:spPr bwMode="auto">
              <a:xfrm>
                <a:off x="2399" y="220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2" name="Oval 103"/>
              <p:cNvSpPr>
                <a:spLocks noChangeAspect="1" noChangeArrowheads="1"/>
              </p:cNvSpPr>
              <p:nvPr/>
            </p:nvSpPr>
            <p:spPr bwMode="auto">
              <a:xfrm>
                <a:off x="2977" y="163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3" name="Oval 104"/>
              <p:cNvSpPr>
                <a:spLocks noChangeAspect="1" noChangeArrowheads="1"/>
              </p:cNvSpPr>
              <p:nvPr/>
            </p:nvSpPr>
            <p:spPr bwMode="auto">
              <a:xfrm>
                <a:off x="2015" y="148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4" name="Oval 105"/>
              <p:cNvSpPr>
                <a:spLocks noChangeAspect="1" noChangeArrowheads="1"/>
              </p:cNvSpPr>
              <p:nvPr/>
            </p:nvSpPr>
            <p:spPr bwMode="auto">
              <a:xfrm>
                <a:off x="3075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5" name="Oval 106"/>
              <p:cNvSpPr>
                <a:spLocks noChangeAspect="1" noChangeArrowheads="1"/>
              </p:cNvSpPr>
              <p:nvPr/>
            </p:nvSpPr>
            <p:spPr bwMode="auto">
              <a:xfrm>
                <a:off x="3023" y="264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6" name="Oval 107"/>
              <p:cNvSpPr>
                <a:spLocks noChangeAspect="1" noChangeArrowheads="1"/>
              </p:cNvSpPr>
              <p:nvPr/>
            </p:nvSpPr>
            <p:spPr bwMode="auto">
              <a:xfrm>
                <a:off x="3167" y="264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7" name="Oval 108"/>
              <p:cNvSpPr>
                <a:spLocks noChangeAspect="1" noChangeArrowheads="1"/>
              </p:cNvSpPr>
              <p:nvPr/>
            </p:nvSpPr>
            <p:spPr bwMode="auto">
              <a:xfrm>
                <a:off x="3936" y="129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8" name="Oval 109"/>
              <p:cNvSpPr>
                <a:spLocks noChangeAspect="1" noChangeArrowheads="1"/>
              </p:cNvSpPr>
              <p:nvPr/>
            </p:nvSpPr>
            <p:spPr bwMode="auto">
              <a:xfrm>
                <a:off x="3837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19" name="Oval 110"/>
              <p:cNvSpPr>
                <a:spLocks noChangeAspect="1" noChangeArrowheads="1"/>
              </p:cNvSpPr>
              <p:nvPr/>
            </p:nvSpPr>
            <p:spPr bwMode="auto">
              <a:xfrm>
                <a:off x="4129" y="129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0" name="Oval 111"/>
              <p:cNvSpPr>
                <a:spLocks noChangeAspect="1" noChangeArrowheads="1"/>
              </p:cNvSpPr>
              <p:nvPr/>
            </p:nvSpPr>
            <p:spPr bwMode="auto">
              <a:xfrm>
                <a:off x="4418" y="115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1" name="Oval 112"/>
              <p:cNvSpPr>
                <a:spLocks noChangeAspect="1" noChangeArrowheads="1"/>
              </p:cNvSpPr>
              <p:nvPr/>
            </p:nvSpPr>
            <p:spPr bwMode="auto">
              <a:xfrm>
                <a:off x="4366" y="173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2" name="Oval 113"/>
              <p:cNvSpPr>
                <a:spLocks noChangeAspect="1" noChangeArrowheads="1"/>
              </p:cNvSpPr>
              <p:nvPr/>
            </p:nvSpPr>
            <p:spPr bwMode="auto">
              <a:xfrm>
                <a:off x="4990" y="187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3" name="Oval 114"/>
              <p:cNvSpPr>
                <a:spLocks noChangeAspect="1" noChangeArrowheads="1"/>
              </p:cNvSpPr>
              <p:nvPr/>
            </p:nvSpPr>
            <p:spPr bwMode="auto">
              <a:xfrm>
                <a:off x="4900" y="1347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4" name="Oval 115"/>
              <p:cNvSpPr>
                <a:spLocks noChangeAspect="1" noChangeArrowheads="1"/>
              </p:cNvSpPr>
              <p:nvPr/>
            </p:nvSpPr>
            <p:spPr bwMode="auto">
              <a:xfrm>
                <a:off x="3075" y="278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5" name="Oval 116"/>
              <p:cNvSpPr>
                <a:spLocks noChangeAspect="1" noChangeArrowheads="1"/>
              </p:cNvSpPr>
              <p:nvPr/>
            </p:nvSpPr>
            <p:spPr bwMode="auto">
              <a:xfrm>
                <a:off x="2497" y="3696"/>
                <a:ext cx="43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6" name="Oval 117"/>
              <p:cNvSpPr>
                <a:spLocks noChangeAspect="1" noChangeArrowheads="1"/>
              </p:cNvSpPr>
              <p:nvPr/>
            </p:nvSpPr>
            <p:spPr bwMode="auto">
              <a:xfrm>
                <a:off x="3889" y="264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7" name="Oval 118"/>
              <p:cNvSpPr>
                <a:spLocks noChangeAspect="1" noChangeArrowheads="1"/>
              </p:cNvSpPr>
              <p:nvPr/>
            </p:nvSpPr>
            <p:spPr bwMode="auto">
              <a:xfrm>
                <a:off x="4175" y="316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8" name="Oval 119"/>
              <p:cNvSpPr>
                <a:spLocks noChangeAspect="1" noChangeArrowheads="1"/>
              </p:cNvSpPr>
              <p:nvPr/>
            </p:nvSpPr>
            <p:spPr bwMode="auto">
              <a:xfrm>
                <a:off x="2639" y="389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9" name="Oval 120"/>
              <p:cNvSpPr>
                <a:spLocks noChangeAspect="1" noChangeArrowheads="1"/>
              </p:cNvSpPr>
              <p:nvPr/>
            </p:nvSpPr>
            <p:spPr bwMode="auto">
              <a:xfrm>
                <a:off x="1296" y="182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0" name="Oval 121"/>
              <p:cNvSpPr>
                <a:spLocks noChangeAspect="1" noChangeArrowheads="1"/>
              </p:cNvSpPr>
              <p:nvPr/>
            </p:nvSpPr>
            <p:spPr bwMode="auto">
              <a:xfrm>
                <a:off x="1585" y="182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1" name="Oval 122"/>
              <p:cNvSpPr>
                <a:spLocks noChangeAspect="1" noChangeArrowheads="1"/>
              </p:cNvSpPr>
              <p:nvPr/>
            </p:nvSpPr>
            <p:spPr bwMode="auto">
              <a:xfrm>
                <a:off x="1538" y="173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2" name="Oval 123"/>
              <p:cNvSpPr>
                <a:spLocks noChangeAspect="1" noChangeArrowheads="1"/>
              </p:cNvSpPr>
              <p:nvPr/>
            </p:nvSpPr>
            <p:spPr bwMode="auto">
              <a:xfrm>
                <a:off x="2353" y="230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3" name="Oval 124"/>
              <p:cNvSpPr>
                <a:spLocks noChangeAspect="1" noChangeArrowheads="1"/>
              </p:cNvSpPr>
              <p:nvPr/>
            </p:nvSpPr>
            <p:spPr bwMode="auto">
              <a:xfrm>
                <a:off x="2783" y="220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4" name="Oval 125"/>
              <p:cNvSpPr>
                <a:spLocks noChangeAspect="1" noChangeArrowheads="1"/>
              </p:cNvSpPr>
              <p:nvPr/>
            </p:nvSpPr>
            <p:spPr bwMode="auto">
              <a:xfrm>
                <a:off x="2497" y="720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5" name="Oval 126"/>
              <p:cNvSpPr>
                <a:spLocks noChangeAspect="1" noChangeArrowheads="1"/>
              </p:cNvSpPr>
              <p:nvPr/>
            </p:nvSpPr>
            <p:spPr bwMode="auto">
              <a:xfrm>
                <a:off x="2541" y="225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6" name="Oval 127"/>
              <p:cNvSpPr>
                <a:spLocks noChangeAspect="1" noChangeArrowheads="1"/>
              </p:cNvSpPr>
              <p:nvPr/>
            </p:nvSpPr>
            <p:spPr bwMode="auto">
              <a:xfrm>
                <a:off x="2156" y="963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7" name="Oval 128"/>
              <p:cNvSpPr>
                <a:spLocks noChangeAspect="1" noChangeArrowheads="1"/>
              </p:cNvSpPr>
              <p:nvPr/>
            </p:nvSpPr>
            <p:spPr bwMode="auto">
              <a:xfrm>
                <a:off x="2110" y="225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8" name="Oval 129"/>
              <p:cNvSpPr>
                <a:spLocks noChangeAspect="1" noChangeArrowheads="1"/>
              </p:cNvSpPr>
              <p:nvPr/>
            </p:nvSpPr>
            <p:spPr bwMode="auto">
              <a:xfrm>
                <a:off x="2737" y="163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39" name="Oval 130"/>
              <p:cNvSpPr>
                <a:spLocks noChangeAspect="1" noChangeArrowheads="1"/>
              </p:cNvSpPr>
              <p:nvPr/>
            </p:nvSpPr>
            <p:spPr bwMode="auto">
              <a:xfrm>
                <a:off x="2639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0" name="Oval 131"/>
              <p:cNvSpPr>
                <a:spLocks noChangeAspect="1" noChangeArrowheads="1"/>
              </p:cNvSpPr>
              <p:nvPr/>
            </p:nvSpPr>
            <p:spPr bwMode="auto">
              <a:xfrm>
                <a:off x="2541" y="129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1" name="Oval 132"/>
              <p:cNvSpPr>
                <a:spLocks noChangeAspect="1" noChangeArrowheads="1"/>
              </p:cNvSpPr>
              <p:nvPr/>
            </p:nvSpPr>
            <p:spPr bwMode="auto">
              <a:xfrm>
                <a:off x="2737" y="139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2" name="Oval 133"/>
              <p:cNvSpPr>
                <a:spLocks noChangeAspect="1" noChangeArrowheads="1"/>
              </p:cNvSpPr>
              <p:nvPr/>
            </p:nvSpPr>
            <p:spPr bwMode="auto">
              <a:xfrm>
                <a:off x="1154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3" name="Oval 134"/>
              <p:cNvSpPr>
                <a:spLocks noChangeAspect="1" noChangeArrowheads="1"/>
              </p:cNvSpPr>
              <p:nvPr/>
            </p:nvSpPr>
            <p:spPr bwMode="auto">
              <a:xfrm>
                <a:off x="1056" y="62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4" name="Oval 135"/>
              <p:cNvSpPr>
                <a:spLocks noChangeAspect="1" noChangeArrowheads="1"/>
              </p:cNvSpPr>
              <p:nvPr/>
            </p:nvSpPr>
            <p:spPr bwMode="auto">
              <a:xfrm>
                <a:off x="1631" y="57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5" name="Oval 136"/>
              <p:cNvSpPr>
                <a:spLocks noChangeAspect="1" noChangeArrowheads="1"/>
              </p:cNvSpPr>
              <p:nvPr/>
            </p:nvSpPr>
            <p:spPr bwMode="auto">
              <a:xfrm>
                <a:off x="1342" y="100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6" name="Oval 137"/>
              <p:cNvSpPr>
                <a:spLocks noChangeAspect="1" noChangeArrowheads="1"/>
              </p:cNvSpPr>
              <p:nvPr/>
            </p:nvSpPr>
            <p:spPr bwMode="auto">
              <a:xfrm>
                <a:off x="2255" y="201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7" name="Oval 138"/>
              <p:cNvSpPr>
                <a:spLocks noChangeAspect="1" noChangeArrowheads="1"/>
              </p:cNvSpPr>
              <p:nvPr/>
            </p:nvSpPr>
            <p:spPr bwMode="auto">
              <a:xfrm>
                <a:off x="3219" y="2115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8" name="Oval 139"/>
              <p:cNvSpPr>
                <a:spLocks noChangeAspect="1" noChangeArrowheads="1"/>
              </p:cNvSpPr>
              <p:nvPr/>
            </p:nvSpPr>
            <p:spPr bwMode="auto">
              <a:xfrm>
                <a:off x="3075" y="211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49" name="Oval 140"/>
              <p:cNvSpPr>
                <a:spLocks noChangeAspect="1" noChangeArrowheads="1"/>
              </p:cNvSpPr>
              <p:nvPr/>
            </p:nvSpPr>
            <p:spPr bwMode="auto">
              <a:xfrm>
                <a:off x="3219" y="1633"/>
                <a:ext cx="43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0" name="Oval 141"/>
              <p:cNvSpPr>
                <a:spLocks noChangeAspect="1" noChangeArrowheads="1"/>
              </p:cNvSpPr>
              <p:nvPr/>
            </p:nvSpPr>
            <p:spPr bwMode="auto">
              <a:xfrm>
                <a:off x="3309" y="177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1" name="Oval 142"/>
              <p:cNvSpPr>
                <a:spLocks noChangeAspect="1" noChangeArrowheads="1"/>
              </p:cNvSpPr>
              <p:nvPr/>
            </p:nvSpPr>
            <p:spPr bwMode="auto">
              <a:xfrm>
                <a:off x="3693" y="91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2" name="Oval 143"/>
              <p:cNvSpPr>
                <a:spLocks noChangeAspect="1" noChangeArrowheads="1"/>
              </p:cNvSpPr>
              <p:nvPr/>
            </p:nvSpPr>
            <p:spPr bwMode="auto">
              <a:xfrm>
                <a:off x="3603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3" name="Oval 144"/>
              <p:cNvSpPr>
                <a:spLocks noChangeAspect="1" noChangeArrowheads="1"/>
              </p:cNvSpPr>
              <p:nvPr/>
            </p:nvSpPr>
            <p:spPr bwMode="auto">
              <a:xfrm>
                <a:off x="3219" y="383"/>
                <a:ext cx="43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4" name="Oval 145"/>
              <p:cNvSpPr>
                <a:spLocks noChangeAspect="1" noChangeArrowheads="1"/>
              </p:cNvSpPr>
              <p:nvPr/>
            </p:nvSpPr>
            <p:spPr bwMode="auto">
              <a:xfrm>
                <a:off x="3309" y="28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55" name="Oval 146"/>
              <p:cNvSpPr>
                <a:spLocks noChangeAspect="1" noChangeArrowheads="1"/>
              </p:cNvSpPr>
              <p:nvPr/>
            </p:nvSpPr>
            <p:spPr bwMode="auto">
              <a:xfrm>
                <a:off x="3075" y="57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4" name="Group 147"/>
            <p:cNvGrpSpPr>
              <a:grpSpLocks noChangeAspect="1"/>
            </p:cNvGrpSpPr>
            <p:nvPr/>
          </p:nvGrpSpPr>
          <p:grpSpPr bwMode="auto">
            <a:xfrm>
              <a:off x="1654288" y="388826"/>
              <a:ext cx="5381400" cy="4489674"/>
              <a:chOff x="865" y="191"/>
              <a:chExt cx="3166" cy="2642"/>
            </a:xfrm>
          </p:grpSpPr>
          <p:sp>
            <p:nvSpPr>
              <p:cNvPr id="142" name="Line 148"/>
              <p:cNvSpPr>
                <a:spLocks noChangeAspect="1" noChangeShapeType="1"/>
              </p:cNvSpPr>
              <p:nvPr/>
            </p:nvSpPr>
            <p:spPr bwMode="auto">
              <a:xfrm flipH="1">
                <a:off x="864" y="1539"/>
                <a:ext cx="1586" cy="1293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43" name="Line 149"/>
              <p:cNvSpPr>
                <a:spLocks noChangeAspect="1" noChangeShapeType="1"/>
              </p:cNvSpPr>
              <p:nvPr/>
            </p:nvSpPr>
            <p:spPr bwMode="auto">
              <a:xfrm flipV="1">
                <a:off x="2449" y="191"/>
                <a:ext cx="0" cy="1348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44" name="Line 150"/>
              <p:cNvSpPr>
                <a:spLocks noChangeAspect="1" noChangeShapeType="1"/>
              </p:cNvSpPr>
              <p:nvPr/>
            </p:nvSpPr>
            <p:spPr bwMode="auto">
              <a:xfrm>
                <a:off x="2449" y="1539"/>
                <a:ext cx="1583" cy="1008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39" name="AutoShape 160"/>
            <p:cNvSpPr>
              <a:spLocks noChangeAspect="1" noChangeArrowheads="1"/>
            </p:cNvSpPr>
            <p:nvPr/>
          </p:nvSpPr>
          <p:spPr bwMode="auto">
            <a:xfrm>
              <a:off x="3993740" y="4254259"/>
              <a:ext cx="407464" cy="412134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140" name="AutoShape 161"/>
            <p:cNvSpPr>
              <a:spLocks noChangeAspect="1" noChangeArrowheads="1"/>
            </p:cNvSpPr>
            <p:nvPr/>
          </p:nvSpPr>
          <p:spPr bwMode="auto">
            <a:xfrm>
              <a:off x="5726685" y="1810895"/>
              <a:ext cx="402553" cy="397416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141" name="AutoShape 162"/>
            <p:cNvSpPr>
              <a:spLocks noChangeAspect="1" noChangeArrowheads="1"/>
            </p:cNvSpPr>
            <p:nvPr/>
          </p:nvSpPr>
          <p:spPr bwMode="auto">
            <a:xfrm>
              <a:off x="2776262" y="1771644"/>
              <a:ext cx="407464" cy="407229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256" name="Rectangle 255"/>
          <p:cNvSpPr/>
          <p:nvPr/>
        </p:nvSpPr>
        <p:spPr bwMode="auto">
          <a:xfrm>
            <a:off x="3733800" y="1201738"/>
            <a:ext cx="5257800" cy="1600200"/>
          </a:xfrm>
          <a:prstGeom prst="rect">
            <a:avLst/>
          </a:prstGeom>
          <a:noFill/>
          <a:ln w="57150" cap="flat" cmpd="sng" algn="ctr">
            <a:solidFill>
              <a:srgbClr val="000099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257" name="Freeform 256"/>
          <p:cNvSpPr/>
          <p:nvPr/>
        </p:nvSpPr>
        <p:spPr bwMode="auto">
          <a:xfrm>
            <a:off x="1911350" y="3308350"/>
            <a:ext cx="1552575" cy="1477963"/>
          </a:xfrm>
          <a:custGeom>
            <a:avLst/>
            <a:gdLst>
              <a:gd name="connsiteX0" fmla="*/ 103909 w 1551710"/>
              <a:gd name="connsiteY0" fmla="*/ 162791 h 1478972"/>
              <a:gd name="connsiteX1" fmla="*/ 457200 w 1551710"/>
              <a:gd name="connsiteY1" fmla="*/ 58882 h 1478972"/>
              <a:gd name="connsiteX2" fmla="*/ 1371600 w 1551710"/>
              <a:gd name="connsiteY2" fmla="*/ 516082 h 1478972"/>
              <a:gd name="connsiteX3" fmla="*/ 1537855 w 1551710"/>
              <a:gd name="connsiteY3" fmla="*/ 1285009 h 1478972"/>
              <a:gd name="connsiteX4" fmla="*/ 1288473 w 1551710"/>
              <a:gd name="connsiteY4" fmla="*/ 1451263 h 1478972"/>
              <a:gd name="connsiteX5" fmla="*/ 1018309 w 1551710"/>
              <a:gd name="connsiteY5" fmla="*/ 1451263 h 1478972"/>
              <a:gd name="connsiteX6" fmla="*/ 789709 w 1551710"/>
              <a:gd name="connsiteY6" fmla="*/ 1368136 h 1478972"/>
              <a:gd name="connsiteX7" fmla="*/ 270164 w 1551710"/>
              <a:gd name="connsiteY7" fmla="*/ 1077191 h 1478972"/>
              <a:gd name="connsiteX8" fmla="*/ 83128 w 1551710"/>
              <a:gd name="connsiteY8" fmla="*/ 973282 h 1478972"/>
              <a:gd name="connsiteX9" fmla="*/ 0 w 1551710"/>
              <a:gd name="connsiteY9" fmla="*/ 723900 h 1478972"/>
              <a:gd name="connsiteX10" fmla="*/ 103909 w 1551710"/>
              <a:gd name="connsiteY10" fmla="*/ 162791 h 1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1710" h="1478972">
                <a:moveTo>
                  <a:pt x="103909" y="162791"/>
                </a:moveTo>
                <a:cubicBezTo>
                  <a:pt x="180109" y="51955"/>
                  <a:pt x="245918" y="0"/>
                  <a:pt x="457200" y="58882"/>
                </a:cubicBezTo>
                <a:cubicBezTo>
                  <a:pt x="668482" y="117764"/>
                  <a:pt x="1191491" y="311728"/>
                  <a:pt x="1371600" y="516082"/>
                </a:cubicBezTo>
                <a:cubicBezTo>
                  <a:pt x="1551709" y="720436"/>
                  <a:pt x="1551710" y="1129146"/>
                  <a:pt x="1537855" y="1285009"/>
                </a:cubicBezTo>
                <a:cubicBezTo>
                  <a:pt x="1524001" y="1440873"/>
                  <a:pt x="1375064" y="1423554"/>
                  <a:pt x="1288473" y="1451263"/>
                </a:cubicBezTo>
                <a:cubicBezTo>
                  <a:pt x="1201882" y="1478972"/>
                  <a:pt x="1101436" y="1465117"/>
                  <a:pt x="1018309" y="1451263"/>
                </a:cubicBezTo>
                <a:cubicBezTo>
                  <a:pt x="935182" y="1437409"/>
                  <a:pt x="914400" y="1430481"/>
                  <a:pt x="789709" y="1368136"/>
                </a:cubicBezTo>
                <a:cubicBezTo>
                  <a:pt x="665018" y="1305791"/>
                  <a:pt x="270164" y="1077191"/>
                  <a:pt x="270164" y="1077191"/>
                </a:cubicBezTo>
                <a:cubicBezTo>
                  <a:pt x="152401" y="1011382"/>
                  <a:pt x="128155" y="1032164"/>
                  <a:pt x="83128" y="973282"/>
                </a:cubicBezTo>
                <a:cubicBezTo>
                  <a:pt x="38101" y="914400"/>
                  <a:pt x="0" y="858982"/>
                  <a:pt x="0" y="723900"/>
                </a:cubicBezTo>
                <a:cubicBezTo>
                  <a:pt x="0" y="588818"/>
                  <a:pt x="27709" y="273627"/>
                  <a:pt x="103909" y="162791"/>
                </a:cubicBezTo>
                <a:close/>
              </a:path>
            </a:pathLst>
          </a:custGeom>
          <a:noFill/>
          <a:ln w="57150" cap="flat" cmpd="sng" algn="ctr">
            <a:solidFill>
              <a:srgbClr val="000099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696200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32" name="Slide Number Placeholder 1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3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47647</TotalTime>
  <Words>2892</Words>
  <Application>Microsoft Macintosh PowerPoint</Application>
  <PresentationFormat>On-screen Show (4:3)</PresentationFormat>
  <Paragraphs>579</Paragraphs>
  <Slides>81</Slides>
  <Notes>37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Office Theme</vt:lpstr>
      <vt:lpstr>Equation</vt:lpstr>
      <vt:lpstr>Deep learning –  Convolutional neural networks</vt:lpstr>
      <vt:lpstr>Announcements</vt:lpstr>
      <vt:lpstr>Recap: Features and filters</vt:lpstr>
      <vt:lpstr>Recap: Grouping &amp; fitting</vt:lpstr>
      <vt:lpstr>Local features</vt:lpstr>
      <vt:lpstr>Approximating the Laplacian</vt:lpstr>
      <vt:lpstr>Indexing local features</vt:lpstr>
      <vt:lpstr>Visual words</vt:lpstr>
      <vt:lpstr>Visual words</vt:lpstr>
      <vt:lpstr>Inverted file index</vt:lpstr>
      <vt:lpstr>PowerPoint Presentation</vt:lpstr>
      <vt:lpstr>Bags of visual words</vt:lpstr>
      <vt:lpstr>Comparing bags of words</vt:lpstr>
      <vt:lpstr>Application: Large-Scale Retrieval</vt:lpstr>
      <vt:lpstr>Spatial Verification: two basic strategies</vt:lpstr>
      <vt:lpstr>RANSAC verification</vt:lpstr>
      <vt:lpstr>Overview</vt:lpstr>
      <vt:lpstr>Conventional classification framework</vt:lpstr>
      <vt:lpstr>Conventional video classification framework</vt:lpstr>
      <vt:lpstr>New ‘deep’ learning framework</vt:lpstr>
      <vt:lpstr>Traditional Recognition Approach</vt:lpstr>
      <vt:lpstr>Traditional Recognition Approach</vt:lpstr>
      <vt:lpstr>Features are key to recent progress in recognition</vt:lpstr>
      <vt:lpstr>What about learning the features?</vt:lpstr>
      <vt:lpstr>“Shallow” vs. “deep” architectures</vt:lpstr>
      <vt:lpstr>Biological neuron and Perceptrons</vt:lpstr>
      <vt:lpstr>Simple, Complex and Hyper-complex cells </vt:lpstr>
      <vt:lpstr>Hubel/Wiesel Architecture and Multi-layer Neural Network</vt:lpstr>
      <vt:lpstr>Multi-layer Neural Network</vt:lpstr>
      <vt:lpstr>Neocognitron [Fukushima, Biological Cybernetics 1980]</vt:lpstr>
      <vt:lpstr>Convolutional Neural Networks (CNN, Convnet)</vt:lpstr>
      <vt:lpstr>Convolutional Neural Networks (CNN, Convnet)</vt:lpstr>
      <vt:lpstr>1. Convolution</vt:lpstr>
      <vt:lpstr>2. Non-Linearity</vt:lpstr>
      <vt:lpstr>3. Spatial Pooling</vt:lpstr>
      <vt:lpstr>4. Normalization</vt:lpstr>
      <vt:lpstr>Compare: SIFT Descriptor</vt:lpstr>
      <vt:lpstr>Compare: Spatial Pyramid Matching</vt:lpstr>
      <vt:lpstr>Convnet Successes</vt:lpstr>
      <vt:lpstr>ImageNet Challenge 2012</vt:lpstr>
      <vt:lpstr>ImageNet Challenge 2012</vt:lpstr>
      <vt:lpstr>Object recognition from images</vt:lpstr>
      <vt:lpstr>Object recognition from images</vt:lpstr>
      <vt:lpstr>Using CNN for Image Classification</vt:lpstr>
      <vt:lpstr>ImageNet Challenge 2012</vt:lpstr>
      <vt:lpstr>PowerPoint Presentation</vt:lpstr>
      <vt:lpstr>Deep Learning 2014</vt:lpstr>
      <vt:lpstr>Deep Learning 2015</vt:lpstr>
      <vt:lpstr>Understanding and Visualizing CNN</vt:lpstr>
      <vt:lpstr>Map activation back to the input pixel space</vt:lpstr>
      <vt:lpstr>Layer 1</vt:lpstr>
      <vt:lpstr>Layer 2</vt:lpstr>
      <vt:lpstr>Layer 3</vt:lpstr>
      <vt:lpstr>Layer 4 and 5</vt:lpstr>
      <vt:lpstr>Fooling CNNs</vt:lpstr>
      <vt:lpstr>What is going on?</vt:lpstr>
      <vt:lpstr>What is going on?</vt:lpstr>
      <vt:lpstr>Fooling CNNs</vt:lpstr>
      <vt:lpstr>Images that both CNN and Human can recognize</vt:lpstr>
      <vt:lpstr>Direct Encoding</vt:lpstr>
      <vt:lpstr>Indirect Encoding</vt:lpstr>
      <vt:lpstr>Beyond classification</vt:lpstr>
      <vt:lpstr>Deep learning features?</vt:lpstr>
      <vt:lpstr>R-CNN: Regions with CNN features</vt:lpstr>
      <vt:lpstr>Labeling Pixels: Semantic Labels</vt:lpstr>
      <vt:lpstr>Labeling Pixels: Edge Detection</vt:lpstr>
      <vt:lpstr>CNN for Regression</vt:lpstr>
      <vt:lpstr>CNN as a Similarity Measure for Matching</vt:lpstr>
      <vt:lpstr>CNN for Image Restoration/Enhancement</vt:lpstr>
      <vt:lpstr>CNN for Image Generation</vt:lpstr>
      <vt:lpstr>CNNs for videos</vt:lpstr>
      <vt:lpstr>CNNs for videos (2)</vt:lpstr>
      <vt:lpstr>Video representation</vt:lpstr>
      <vt:lpstr>Video representation</vt:lpstr>
      <vt:lpstr>Temporal structure in human activities</vt:lpstr>
      <vt:lpstr>End-to-end temporal structure learning</vt:lpstr>
      <vt:lpstr>Temporal attention filters</vt:lpstr>
      <vt:lpstr>Demo video – CNN for robotics</vt:lpstr>
      <vt:lpstr>CNN packages</vt:lpstr>
      <vt:lpstr>Resources</vt:lpstr>
      <vt:lpstr>Questions?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Michael Ryoo</cp:lastModifiedBy>
  <cp:revision>558</cp:revision>
  <cp:lastPrinted>2015-06-03T03:24:05Z</cp:lastPrinted>
  <dcterms:created xsi:type="dcterms:W3CDTF">2009-12-16T02:55:56Z</dcterms:created>
  <dcterms:modified xsi:type="dcterms:W3CDTF">2017-04-27T17:59:31Z</dcterms:modified>
</cp:coreProperties>
</file>